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5" r:id="rId4"/>
    <p:sldId id="258" r:id="rId5"/>
    <p:sldId id="273" r:id="rId6"/>
    <p:sldId id="274" r:id="rId7"/>
    <p:sldId id="259" r:id="rId8"/>
    <p:sldId id="260" r:id="rId9"/>
    <p:sldId id="281" r:id="rId10"/>
    <p:sldId id="278" r:id="rId11"/>
    <p:sldId id="280" r:id="rId12"/>
    <p:sldId id="282" r:id="rId13"/>
    <p:sldId id="261" r:id="rId14"/>
    <p:sldId id="262" r:id="rId15"/>
    <p:sldId id="263" r:id="rId16"/>
    <p:sldId id="264" r:id="rId17"/>
    <p:sldId id="265" r:id="rId18"/>
    <p:sldId id="277" r:id="rId19"/>
    <p:sldId id="285" r:id="rId20"/>
    <p:sldId id="267" r:id="rId21"/>
    <p:sldId id="271" r:id="rId22"/>
    <p:sldId id="268" r:id="rId23"/>
    <p:sldId id="283" r:id="rId24"/>
    <p:sldId id="284" r:id="rId25"/>
    <p:sldId id="269" r:id="rId26"/>
    <p:sldId id="270"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am Lee" initials="B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3827" autoAdjust="0"/>
  </p:normalViewPr>
  <p:slideViewPr>
    <p:cSldViewPr snapToGrid="0">
      <p:cViewPr varScale="1">
        <p:scale>
          <a:sx n="47" d="100"/>
          <a:sy n="47" d="100"/>
        </p:scale>
        <p:origin x="66"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8554-0C45-462A-9A24-FE67C4711FBA}" type="datetimeFigureOut">
              <a:rPr lang="en-US" smtClean="0"/>
              <a:t>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EC26A-8F49-495B-B8F0-F39DB37D3820}" type="slidenum">
              <a:rPr lang="en-US" smtClean="0"/>
              <a:t>‹#›</a:t>
            </a:fld>
            <a:endParaRPr lang="en-US"/>
          </a:p>
        </p:txBody>
      </p:sp>
    </p:spTree>
    <p:extLst>
      <p:ext uri="{BB962C8B-B14F-4D97-AF65-F5344CB8AC3E}">
        <p14:creationId xmlns:p14="http://schemas.microsoft.com/office/powerpoint/2010/main" val="25700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covers Session 2 of the Facilitator’s Guide: Strengthening the Role of Women with Disabilities in Humanitarian Action. </a:t>
            </a:r>
            <a:r>
              <a:rPr lang="en-US" dirty="0">
                <a:highlight>
                  <a:srgbClr val="FFFF00"/>
                </a:highlight>
              </a:rPr>
              <a:t>(</a:t>
            </a:r>
            <a:r>
              <a:rPr lang="en-US" dirty="0"/>
              <a:t>ADD LINK)</a:t>
            </a:r>
          </a:p>
          <a:p>
            <a:endParaRPr lang="en-US" dirty="0"/>
          </a:p>
          <a:p>
            <a:r>
              <a:rPr lang="en-US" dirty="0"/>
              <a:t>February 2017</a:t>
            </a:r>
          </a:p>
        </p:txBody>
      </p:sp>
      <p:sp>
        <p:nvSpPr>
          <p:cNvPr id="4" name="Slide Number Placeholder 3"/>
          <p:cNvSpPr>
            <a:spLocks noGrp="1"/>
          </p:cNvSpPr>
          <p:nvPr>
            <p:ph type="sldNum" sz="quarter" idx="10"/>
          </p:nvPr>
        </p:nvSpPr>
        <p:spPr/>
        <p:txBody>
          <a:bodyPr/>
          <a:lstStyle/>
          <a:p>
            <a:fld id="{066EC26A-8F49-495B-B8F0-F39DB37D3820}" type="slidenum">
              <a:rPr lang="en-US" smtClean="0"/>
              <a:t>1</a:t>
            </a:fld>
            <a:endParaRPr lang="en-US"/>
          </a:p>
        </p:txBody>
      </p:sp>
    </p:spTree>
    <p:extLst>
      <p:ext uri="{BB962C8B-B14F-4D97-AF65-F5344CB8AC3E}">
        <p14:creationId xmlns:p14="http://schemas.microsoft.com/office/powerpoint/2010/main" val="167768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4/6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10</a:t>
            </a:fld>
            <a:endParaRPr lang="en-US"/>
          </a:p>
        </p:txBody>
      </p:sp>
    </p:spTree>
    <p:extLst>
      <p:ext uri="{BB962C8B-B14F-4D97-AF65-F5344CB8AC3E}">
        <p14:creationId xmlns:p14="http://schemas.microsoft.com/office/powerpoint/2010/main" val="346718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5/6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11</a:t>
            </a:fld>
            <a:endParaRPr lang="en-US"/>
          </a:p>
        </p:txBody>
      </p:sp>
    </p:spTree>
    <p:extLst>
      <p:ext uri="{BB962C8B-B14F-4D97-AF65-F5344CB8AC3E}">
        <p14:creationId xmlns:p14="http://schemas.microsoft.com/office/powerpoint/2010/main" val="273642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6/6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12</a:t>
            </a:fld>
            <a:endParaRPr lang="en-US"/>
          </a:p>
        </p:txBody>
      </p:sp>
    </p:spTree>
    <p:extLst>
      <p:ext uri="{BB962C8B-B14F-4D97-AF65-F5344CB8AC3E}">
        <p14:creationId xmlns:p14="http://schemas.microsoft.com/office/powerpoint/2010/main" val="272961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2.3 Protection mainstreaming – Slide 1/5</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13</a:t>
            </a:fld>
            <a:endParaRPr lang="en-US"/>
          </a:p>
        </p:txBody>
      </p:sp>
    </p:spTree>
    <p:extLst>
      <p:ext uri="{BB962C8B-B14F-4D97-AF65-F5344CB8AC3E}">
        <p14:creationId xmlns:p14="http://schemas.microsoft.com/office/powerpoint/2010/main" val="234474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2.3 Protection mainstreaming – Slide 2/5</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14</a:t>
            </a:fld>
            <a:endParaRPr lang="en-US"/>
          </a:p>
        </p:txBody>
      </p:sp>
    </p:spTree>
    <p:extLst>
      <p:ext uri="{BB962C8B-B14F-4D97-AF65-F5344CB8AC3E}">
        <p14:creationId xmlns:p14="http://schemas.microsoft.com/office/powerpoint/2010/main" val="335986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2.3 Protection mainstreaming – Slide 3/5</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15</a:t>
            </a:fld>
            <a:endParaRPr lang="en-US"/>
          </a:p>
        </p:txBody>
      </p:sp>
    </p:spTree>
    <p:extLst>
      <p:ext uri="{BB962C8B-B14F-4D97-AF65-F5344CB8AC3E}">
        <p14:creationId xmlns:p14="http://schemas.microsoft.com/office/powerpoint/2010/main" val="139490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2.3 Protection mainstreaming – Slide 4/5</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16</a:t>
            </a:fld>
            <a:endParaRPr lang="en-US"/>
          </a:p>
        </p:txBody>
      </p:sp>
    </p:spTree>
    <p:extLst>
      <p:ext uri="{BB962C8B-B14F-4D97-AF65-F5344CB8AC3E}">
        <p14:creationId xmlns:p14="http://schemas.microsoft.com/office/powerpoint/2010/main" val="370053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2.3 Protection mainstreaming – Slide 5/5</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17</a:t>
            </a:fld>
            <a:endParaRPr lang="en-US"/>
          </a:p>
        </p:txBody>
      </p:sp>
    </p:spTree>
    <p:extLst>
      <p:ext uri="{BB962C8B-B14F-4D97-AF65-F5344CB8AC3E}">
        <p14:creationId xmlns:p14="http://schemas.microsoft.com/office/powerpoint/2010/main" val="136991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2.4 Mapping humanitarian stakeholders- Slide 1/2</a:t>
            </a:r>
          </a:p>
        </p:txBody>
      </p:sp>
      <p:sp>
        <p:nvSpPr>
          <p:cNvPr id="4" name="Slide Number Placeholder 3"/>
          <p:cNvSpPr>
            <a:spLocks noGrp="1"/>
          </p:cNvSpPr>
          <p:nvPr>
            <p:ph type="sldNum" sz="quarter" idx="10"/>
          </p:nvPr>
        </p:nvSpPr>
        <p:spPr/>
        <p:txBody>
          <a:bodyPr/>
          <a:lstStyle/>
          <a:p>
            <a:fld id="{066EC26A-8F49-495B-B8F0-F39DB37D3820}" type="slidenum">
              <a:rPr lang="en-US" smtClean="0"/>
              <a:t>18</a:t>
            </a:fld>
            <a:endParaRPr lang="en-US"/>
          </a:p>
        </p:txBody>
      </p:sp>
    </p:spTree>
    <p:extLst>
      <p:ext uri="{BB962C8B-B14F-4D97-AF65-F5344CB8AC3E}">
        <p14:creationId xmlns:p14="http://schemas.microsoft.com/office/powerpoint/2010/main" val="66743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66EC26A-8F49-495B-B8F0-F39DB37D3820}" type="slidenum">
              <a:rPr lang="en-US" smtClean="0"/>
              <a:t>19</a:t>
            </a:fld>
            <a:endParaRPr lang="en-US"/>
          </a:p>
        </p:txBody>
      </p:sp>
    </p:spTree>
    <p:extLst>
      <p:ext uri="{BB962C8B-B14F-4D97-AF65-F5344CB8AC3E}">
        <p14:creationId xmlns:p14="http://schemas.microsoft.com/office/powerpoint/2010/main" val="270065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2.1. Definition and types of humanitarian crisis- Slide 1/6</a:t>
            </a:r>
          </a:p>
        </p:txBody>
      </p:sp>
      <p:sp>
        <p:nvSpPr>
          <p:cNvPr id="4" name="Slide Number Placeholder 3"/>
          <p:cNvSpPr>
            <a:spLocks noGrp="1"/>
          </p:cNvSpPr>
          <p:nvPr>
            <p:ph type="sldNum" sz="quarter" idx="10"/>
          </p:nvPr>
        </p:nvSpPr>
        <p:spPr/>
        <p:txBody>
          <a:bodyPr/>
          <a:lstStyle/>
          <a:p>
            <a:fld id="{066EC26A-8F49-495B-B8F0-F39DB37D3820}" type="slidenum">
              <a:rPr lang="en-US" smtClean="0"/>
              <a:t>2</a:t>
            </a:fld>
            <a:endParaRPr lang="en-US"/>
          </a:p>
        </p:txBody>
      </p:sp>
    </p:spTree>
    <p:extLst>
      <p:ext uri="{BB962C8B-B14F-4D97-AF65-F5344CB8AC3E}">
        <p14:creationId xmlns:p14="http://schemas.microsoft.com/office/powerpoint/2010/main" val="302113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2.5. Mapping the humanitarian program cycle – Slide 1/7</a:t>
            </a:r>
          </a:p>
        </p:txBody>
      </p:sp>
      <p:sp>
        <p:nvSpPr>
          <p:cNvPr id="4" name="Slide Number Placeholder 3"/>
          <p:cNvSpPr>
            <a:spLocks noGrp="1"/>
          </p:cNvSpPr>
          <p:nvPr>
            <p:ph type="sldNum" sz="quarter" idx="10"/>
          </p:nvPr>
        </p:nvSpPr>
        <p:spPr/>
        <p:txBody>
          <a:bodyPr/>
          <a:lstStyle/>
          <a:p>
            <a:fld id="{066EC26A-8F49-495B-B8F0-F39DB37D3820}" type="slidenum">
              <a:rPr lang="en-US" smtClean="0"/>
              <a:t>20</a:t>
            </a:fld>
            <a:endParaRPr lang="en-US"/>
          </a:p>
        </p:txBody>
      </p:sp>
    </p:spTree>
    <p:extLst>
      <p:ext uri="{BB962C8B-B14F-4D97-AF65-F5344CB8AC3E}">
        <p14:creationId xmlns:p14="http://schemas.microsoft.com/office/powerpoint/2010/main" val="115607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2.5. Mapping the humanitarian program cycle – Slide 2/7</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21</a:t>
            </a:fld>
            <a:endParaRPr lang="en-US"/>
          </a:p>
        </p:txBody>
      </p:sp>
    </p:spTree>
    <p:extLst>
      <p:ext uri="{BB962C8B-B14F-4D97-AF65-F5344CB8AC3E}">
        <p14:creationId xmlns:p14="http://schemas.microsoft.com/office/powerpoint/2010/main" val="348377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2.5. Mapping the humanitarian program cycle – Slide 3/7</a:t>
            </a:r>
          </a:p>
        </p:txBody>
      </p:sp>
      <p:sp>
        <p:nvSpPr>
          <p:cNvPr id="4" name="Slide Number Placeholder 3"/>
          <p:cNvSpPr>
            <a:spLocks noGrp="1"/>
          </p:cNvSpPr>
          <p:nvPr>
            <p:ph type="sldNum" sz="quarter" idx="10"/>
          </p:nvPr>
        </p:nvSpPr>
        <p:spPr/>
        <p:txBody>
          <a:bodyPr/>
          <a:lstStyle/>
          <a:p>
            <a:fld id="{066EC26A-8F49-495B-B8F0-F39DB37D3820}" type="slidenum">
              <a:rPr lang="en-US" smtClean="0"/>
              <a:t>22</a:t>
            </a:fld>
            <a:endParaRPr lang="en-US"/>
          </a:p>
        </p:txBody>
      </p:sp>
    </p:spTree>
    <p:extLst>
      <p:ext uri="{BB962C8B-B14F-4D97-AF65-F5344CB8AC3E}">
        <p14:creationId xmlns:p14="http://schemas.microsoft.com/office/powerpoint/2010/main" val="86463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2.5. Mapping the humanitarian program cycle – Slide 4/7</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23</a:t>
            </a:fld>
            <a:endParaRPr lang="en-US"/>
          </a:p>
        </p:txBody>
      </p:sp>
    </p:spTree>
    <p:extLst>
      <p:ext uri="{BB962C8B-B14F-4D97-AF65-F5344CB8AC3E}">
        <p14:creationId xmlns:p14="http://schemas.microsoft.com/office/powerpoint/2010/main" val="300850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2.5. Mapping the humanitarian program cycle – Slide 5/7</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24</a:t>
            </a:fld>
            <a:endParaRPr lang="en-US"/>
          </a:p>
        </p:txBody>
      </p:sp>
    </p:spTree>
    <p:extLst>
      <p:ext uri="{BB962C8B-B14F-4D97-AF65-F5344CB8AC3E}">
        <p14:creationId xmlns:p14="http://schemas.microsoft.com/office/powerpoint/2010/main" val="60880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2.5. Mapping the humanitarian program cycle – Slide 6/7</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25</a:t>
            </a:fld>
            <a:endParaRPr lang="en-US"/>
          </a:p>
        </p:txBody>
      </p:sp>
    </p:spTree>
    <p:extLst>
      <p:ext uri="{BB962C8B-B14F-4D97-AF65-F5344CB8AC3E}">
        <p14:creationId xmlns:p14="http://schemas.microsoft.com/office/powerpoint/2010/main" val="651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2.5. Mapping the humanitarian program cycle – Slide 7/7</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26</a:t>
            </a:fld>
            <a:endParaRPr lang="en-US"/>
          </a:p>
        </p:txBody>
      </p:sp>
    </p:spTree>
    <p:extLst>
      <p:ext uri="{BB962C8B-B14F-4D97-AF65-F5344CB8AC3E}">
        <p14:creationId xmlns:p14="http://schemas.microsoft.com/office/powerpoint/2010/main" val="3453520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66EC26A-8F49-495B-B8F0-F39DB37D3820}" type="slidenum">
              <a:rPr lang="en-US" smtClean="0"/>
              <a:t>27</a:t>
            </a:fld>
            <a:endParaRPr lang="en-US"/>
          </a:p>
        </p:txBody>
      </p:sp>
    </p:spTree>
    <p:extLst>
      <p:ext uri="{BB962C8B-B14F-4D97-AF65-F5344CB8AC3E}">
        <p14:creationId xmlns:p14="http://schemas.microsoft.com/office/powerpoint/2010/main" val="20125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2.1. Definition and types of humanitarian crisis- Slide 2/6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3</a:t>
            </a:fld>
            <a:endParaRPr lang="en-US"/>
          </a:p>
        </p:txBody>
      </p:sp>
    </p:spTree>
    <p:extLst>
      <p:ext uri="{BB962C8B-B14F-4D97-AF65-F5344CB8AC3E}">
        <p14:creationId xmlns:p14="http://schemas.microsoft.com/office/powerpoint/2010/main" val="108221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Activity 2.1. Definition and types of humanitarian crisis- Slide 3/6</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D1AC75-109B-4CD3-BB43-B7E2AA20BEBE}" type="slidenum">
              <a:rPr lang="en-US" altLang="en-US" smtClean="0"/>
              <a:pPr>
                <a:spcBef>
                  <a:spcPct val="0"/>
                </a:spcBef>
              </a:pPr>
              <a:t>4</a:t>
            </a:fld>
            <a:endParaRPr lang="en-US" altLang="en-US"/>
          </a:p>
        </p:txBody>
      </p:sp>
    </p:spTree>
    <p:extLst>
      <p:ext uri="{BB962C8B-B14F-4D97-AF65-F5344CB8AC3E}">
        <p14:creationId xmlns:p14="http://schemas.microsoft.com/office/powerpoint/2010/main" val="273041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2.1. Definition and types of humanitarian crisis- Slide 4/6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5</a:t>
            </a:fld>
            <a:endParaRPr lang="en-US"/>
          </a:p>
        </p:txBody>
      </p:sp>
    </p:spTree>
    <p:extLst>
      <p:ext uri="{BB962C8B-B14F-4D97-AF65-F5344CB8AC3E}">
        <p14:creationId xmlns:p14="http://schemas.microsoft.com/office/powerpoint/2010/main" val="409120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2.1. Definition and types of humanitarian crisis- Slide 5/6</a:t>
            </a:r>
          </a:p>
          <a:p>
            <a:endParaRPr lang="en-US" dirty="0"/>
          </a:p>
          <a:p>
            <a:endParaRPr lang="en-US" dirty="0"/>
          </a:p>
          <a:p>
            <a:r>
              <a:rPr lang="en-US" dirty="0" err="1"/>
              <a:t>Photocredit</a:t>
            </a:r>
            <a:r>
              <a:rPr lang="en-US" dirty="0"/>
              <a:t>: https://www.flickr.com/photos/acnurlasamericas </a:t>
            </a:r>
          </a:p>
        </p:txBody>
      </p:sp>
      <p:sp>
        <p:nvSpPr>
          <p:cNvPr id="4" name="Slide Number Placeholder 3"/>
          <p:cNvSpPr>
            <a:spLocks noGrp="1"/>
          </p:cNvSpPr>
          <p:nvPr>
            <p:ph type="sldNum" sz="quarter" idx="10"/>
          </p:nvPr>
        </p:nvSpPr>
        <p:spPr/>
        <p:txBody>
          <a:bodyPr/>
          <a:lstStyle/>
          <a:p>
            <a:fld id="{066EC26A-8F49-495B-B8F0-F39DB37D3820}" type="slidenum">
              <a:rPr lang="en-US" smtClean="0"/>
              <a:t>6</a:t>
            </a:fld>
            <a:endParaRPr lang="en-US"/>
          </a:p>
        </p:txBody>
      </p:sp>
    </p:spTree>
    <p:extLst>
      <p:ext uri="{BB962C8B-B14F-4D97-AF65-F5344CB8AC3E}">
        <p14:creationId xmlns:p14="http://schemas.microsoft.com/office/powerpoint/2010/main" val="226788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1/6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7</a:t>
            </a:fld>
            <a:endParaRPr lang="en-US"/>
          </a:p>
        </p:txBody>
      </p:sp>
    </p:spTree>
    <p:extLst>
      <p:ext uri="{BB962C8B-B14F-4D97-AF65-F5344CB8AC3E}">
        <p14:creationId xmlns:p14="http://schemas.microsoft.com/office/powerpoint/2010/main" val="362842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2/6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8</a:t>
            </a:fld>
            <a:endParaRPr lang="en-US"/>
          </a:p>
        </p:txBody>
      </p:sp>
    </p:spTree>
    <p:extLst>
      <p:ext uri="{BB962C8B-B14F-4D97-AF65-F5344CB8AC3E}">
        <p14:creationId xmlns:p14="http://schemas.microsoft.com/office/powerpoint/2010/main" val="115517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2.2. Humanitarian objectives &amp; principles – Slide 3/6</a:t>
            </a:r>
          </a:p>
          <a:p>
            <a:endParaRPr lang="en-US" dirty="0"/>
          </a:p>
        </p:txBody>
      </p:sp>
      <p:sp>
        <p:nvSpPr>
          <p:cNvPr id="4" name="Slide Number Placeholder 3"/>
          <p:cNvSpPr>
            <a:spLocks noGrp="1"/>
          </p:cNvSpPr>
          <p:nvPr>
            <p:ph type="sldNum" sz="quarter" idx="10"/>
          </p:nvPr>
        </p:nvSpPr>
        <p:spPr/>
        <p:txBody>
          <a:bodyPr/>
          <a:lstStyle/>
          <a:p>
            <a:fld id="{066EC26A-8F49-495B-B8F0-F39DB37D3820}" type="slidenum">
              <a:rPr lang="en-US" smtClean="0"/>
              <a:t>9</a:t>
            </a:fld>
            <a:endParaRPr lang="en-US"/>
          </a:p>
        </p:txBody>
      </p:sp>
    </p:spTree>
    <p:extLst>
      <p:ext uri="{BB962C8B-B14F-4D97-AF65-F5344CB8AC3E}">
        <p14:creationId xmlns:p14="http://schemas.microsoft.com/office/powerpoint/2010/main" val="37365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5723B8-6C4B-4B60-BAFD-AFCA002AEE8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323007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723B8-6C4B-4B60-BAFD-AFCA002AEE8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399200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723B8-6C4B-4B60-BAFD-AFCA002AEE8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30583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723B8-6C4B-4B60-BAFD-AFCA002AEE8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16334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723B8-6C4B-4B60-BAFD-AFCA002AEE8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42162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5723B8-6C4B-4B60-BAFD-AFCA002AEE8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86699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723B8-6C4B-4B60-BAFD-AFCA002AEE81}"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83874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5723B8-6C4B-4B60-BAFD-AFCA002AEE81}"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308502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723B8-6C4B-4B60-BAFD-AFCA002AEE81}"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145875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723B8-6C4B-4B60-BAFD-AFCA002AEE8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312703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723B8-6C4B-4B60-BAFD-AFCA002AEE8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9B5C1-12AD-4EBA-B855-D4CBB485B5E5}" type="slidenum">
              <a:rPr lang="en-US" smtClean="0"/>
              <a:t>‹#›</a:t>
            </a:fld>
            <a:endParaRPr lang="en-US"/>
          </a:p>
        </p:txBody>
      </p:sp>
    </p:spTree>
    <p:extLst>
      <p:ext uri="{BB962C8B-B14F-4D97-AF65-F5344CB8AC3E}">
        <p14:creationId xmlns:p14="http://schemas.microsoft.com/office/powerpoint/2010/main" val="78593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723B8-6C4B-4B60-BAFD-AFCA002AEE81}" type="datetimeFigureOut">
              <a:rPr lang="en-US" smtClean="0"/>
              <a:t>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9B5C1-12AD-4EBA-B855-D4CBB485B5E5}" type="slidenum">
              <a:rPr lang="en-US" smtClean="0"/>
              <a:t>‹#›</a:t>
            </a:fld>
            <a:endParaRPr lang="en-US"/>
          </a:p>
        </p:txBody>
      </p:sp>
    </p:spTree>
    <p:extLst>
      <p:ext uri="{BB962C8B-B14F-4D97-AF65-F5344CB8AC3E}">
        <p14:creationId xmlns:p14="http://schemas.microsoft.com/office/powerpoint/2010/main" val="248887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nrefugees.org/what-is-a-refuge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boraml@wrcommiss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rehumanitarianstandard.org/files/files/Core%20Humanitarian%20Standard%20-%20Englis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Strengthening the Role of Women with Disabilities</a:t>
            </a:r>
          </a:p>
        </p:txBody>
      </p:sp>
      <p:sp>
        <p:nvSpPr>
          <p:cNvPr id="3" name="Subtitle 2"/>
          <p:cNvSpPr>
            <a:spLocks noGrp="1"/>
          </p:cNvSpPr>
          <p:nvPr>
            <p:ph type="subTitle" idx="1"/>
          </p:nvPr>
        </p:nvSpPr>
        <p:spPr/>
        <p:txBody>
          <a:bodyPr>
            <a:normAutofit/>
          </a:bodyPr>
          <a:lstStyle/>
          <a:p>
            <a:r>
              <a:rPr lang="en-US" sz="5400" dirty="0"/>
              <a:t>In Humanitarian Action</a:t>
            </a:r>
          </a:p>
        </p:txBody>
      </p:sp>
      <p:sp>
        <p:nvSpPr>
          <p:cNvPr id="4" name="TextBox 3"/>
          <p:cNvSpPr txBox="1"/>
          <p:nvPr/>
        </p:nvSpPr>
        <p:spPr>
          <a:xfrm>
            <a:off x="8689175" y="6213170"/>
            <a:ext cx="3380905" cy="369332"/>
          </a:xfrm>
          <a:prstGeom prst="rect">
            <a:avLst/>
          </a:prstGeom>
          <a:noFill/>
        </p:spPr>
        <p:txBody>
          <a:bodyPr wrap="square" rtlCol="0">
            <a:spAutoFit/>
          </a:bodyPr>
          <a:lstStyle/>
          <a:p>
            <a:r>
              <a:rPr lang="en-US" dirty="0"/>
              <a:t>© Women’s Refugee Commission</a:t>
            </a:r>
          </a:p>
        </p:txBody>
      </p:sp>
    </p:spTree>
    <p:extLst>
      <p:ext uri="{BB962C8B-B14F-4D97-AF65-F5344CB8AC3E}">
        <p14:creationId xmlns:p14="http://schemas.microsoft.com/office/powerpoint/2010/main" val="68267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Humanitarian Principle 2</a:t>
            </a:r>
          </a:p>
        </p:txBody>
      </p:sp>
      <p:sp>
        <p:nvSpPr>
          <p:cNvPr id="3" name="Content Placeholder 2"/>
          <p:cNvSpPr>
            <a:spLocks noGrp="1"/>
          </p:cNvSpPr>
          <p:nvPr>
            <p:ph idx="1"/>
          </p:nvPr>
        </p:nvSpPr>
        <p:spPr/>
        <p:txBody>
          <a:bodyPr/>
          <a:lstStyle/>
          <a:p>
            <a:pPr marL="0" indent="0">
              <a:buNone/>
            </a:pPr>
            <a:r>
              <a:rPr lang="en-US" sz="3600" u="sng" dirty="0"/>
              <a:t>Impartiality</a:t>
            </a:r>
            <a:r>
              <a:rPr lang="en-US" sz="3600" dirty="0"/>
              <a:t>: Humanitarian action must be carried out on the basis of need alone, giving priority to the most urgent cases of distress and making no adverse distinction on the basis of nationality, race, gender, disability, religious belief, class, or political opinion. </a:t>
            </a:r>
          </a:p>
          <a:p>
            <a:endParaRPr lang="en-US" dirty="0"/>
          </a:p>
        </p:txBody>
      </p:sp>
      <p:sp>
        <p:nvSpPr>
          <p:cNvPr id="4" name="Rectangle 3"/>
          <p:cNvSpPr/>
          <p:nvPr/>
        </p:nvSpPr>
        <p:spPr>
          <a:xfrm>
            <a:off x="7342852" y="6488668"/>
            <a:ext cx="4849148" cy="369332"/>
          </a:xfrm>
          <a:prstGeom prst="rect">
            <a:avLst/>
          </a:prstGeom>
        </p:spPr>
        <p:txBody>
          <a:bodyPr wrap="none">
            <a:spAutoFit/>
          </a:bodyPr>
          <a:lstStyle/>
          <a:p>
            <a:r>
              <a:rPr lang="en-US" dirty="0"/>
              <a:t>Activity 2.2. Humanitarian objectives &amp; principles </a:t>
            </a:r>
          </a:p>
        </p:txBody>
      </p:sp>
    </p:spTree>
    <p:extLst>
      <p:ext uri="{BB962C8B-B14F-4D97-AF65-F5344CB8AC3E}">
        <p14:creationId xmlns:p14="http://schemas.microsoft.com/office/powerpoint/2010/main" val="402452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Humanitarian Principle 3</a:t>
            </a:r>
          </a:p>
        </p:txBody>
      </p:sp>
      <p:sp>
        <p:nvSpPr>
          <p:cNvPr id="3" name="Content Placeholder 2"/>
          <p:cNvSpPr>
            <a:spLocks noGrp="1"/>
          </p:cNvSpPr>
          <p:nvPr>
            <p:ph idx="1"/>
          </p:nvPr>
        </p:nvSpPr>
        <p:spPr/>
        <p:txBody>
          <a:bodyPr/>
          <a:lstStyle/>
          <a:p>
            <a:pPr marL="0" indent="0">
              <a:buNone/>
            </a:pPr>
            <a:r>
              <a:rPr lang="en-US" sz="3600" u="sng" dirty="0"/>
              <a:t>Independence: </a:t>
            </a:r>
            <a:r>
              <a:rPr lang="en-US" sz="3600" dirty="0"/>
              <a:t>Humanitarian action must be autonomous from the political, economic, military or other objectives that any actor may hold with regard to areas where humanitarian action is being implemented. </a:t>
            </a:r>
          </a:p>
          <a:p>
            <a:endParaRPr lang="en-US" dirty="0"/>
          </a:p>
        </p:txBody>
      </p:sp>
    </p:spTree>
    <p:extLst>
      <p:ext uri="{BB962C8B-B14F-4D97-AF65-F5344CB8AC3E}">
        <p14:creationId xmlns:p14="http://schemas.microsoft.com/office/powerpoint/2010/main" val="13808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Humanitarian Principle 4</a:t>
            </a:r>
          </a:p>
        </p:txBody>
      </p:sp>
      <p:sp>
        <p:nvSpPr>
          <p:cNvPr id="3" name="Content Placeholder 2"/>
          <p:cNvSpPr>
            <a:spLocks noGrp="1"/>
          </p:cNvSpPr>
          <p:nvPr>
            <p:ph idx="1"/>
          </p:nvPr>
        </p:nvSpPr>
        <p:spPr/>
        <p:txBody>
          <a:bodyPr/>
          <a:lstStyle/>
          <a:p>
            <a:pPr marL="0" indent="0">
              <a:buNone/>
            </a:pPr>
            <a:r>
              <a:rPr lang="en-US" sz="3600" u="sng" dirty="0"/>
              <a:t>Neutrality</a:t>
            </a:r>
            <a:r>
              <a:rPr lang="en-US" sz="3600" dirty="0"/>
              <a:t>: Humanitarian assistance should be provided without engaging in hostilities or taking sides in controversies of a political, religious, or ideological nature. </a:t>
            </a:r>
          </a:p>
          <a:p>
            <a:endParaRPr lang="en-US" dirty="0"/>
          </a:p>
        </p:txBody>
      </p:sp>
      <p:sp>
        <p:nvSpPr>
          <p:cNvPr id="4" name="Rectangle 3"/>
          <p:cNvSpPr/>
          <p:nvPr/>
        </p:nvSpPr>
        <p:spPr>
          <a:xfrm>
            <a:off x="7342852" y="6488668"/>
            <a:ext cx="4849148" cy="369332"/>
          </a:xfrm>
          <a:prstGeom prst="rect">
            <a:avLst/>
          </a:prstGeom>
        </p:spPr>
        <p:txBody>
          <a:bodyPr wrap="none">
            <a:spAutoFit/>
          </a:bodyPr>
          <a:lstStyle/>
          <a:p>
            <a:r>
              <a:rPr lang="en-US" dirty="0"/>
              <a:t>Activity 2.2. Humanitarian objectives &amp; principles </a:t>
            </a:r>
          </a:p>
        </p:txBody>
      </p:sp>
    </p:spTree>
    <p:extLst>
      <p:ext uri="{BB962C8B-B14F-4D97-AF65-F5344CB8AC3E}">
        <p14:creationId xmlns:p14="http://schemas.microsoft.com/office/powerpoint/2010/main" val="305066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3417525"/>
            <a:ext cx="10515600" cy="1325563"/>
          </a:xfrm>
        </p:spPr>
        <p:txBody>
          <a:bodyPr/>
          <a:lstStyle/>
          <a:p>
            <a:r>
              <a:rPr lang="en-US" b="1" dirty="0"/>
              <a:t>What is protection mainstreaming? </a:t>
            </a:r>
          </a:p>
        </p:txBody>
      </p:sp>
      <p:sp>
        <p:nvSpPr>
          <p:cNvPr id="3" name="Content Placeholder 2"/>
          <p:cNvSpPr>
            <a:spLocks noGrp="1"/>
          </p:cNvSpPr>
          <p:nvPr>
            <p:ph idx="1"/>
          </p:nvPr>
        </p:nvSpPr>
        <p:spPr>
          <a:xfrm>
            <a:off x="1563011" y="1883193"/>
            <a:ext cx="10201102" cy="4394228"/>
          </a:xfrm>
        </p:spPr>
        <p:txBody>
          <a:bodyPr>
            <a:normAutofit lnSpcReduction="10000"/>
          </a:bodyPr>
          <a:lstStyle/>
          <a:p>
            <a:pPr marL="0" indent="0">
              <a:buNone/>
            </a:pPr>
            <a:r>
              <a:rPr lang="en-US" i="1" dirty="0"/>
              <a:t>“All activities aimed at obtaining full respect for the rights of the individual in accordance with the letter and the spirit of the relevant bodies of law (i.e., human rights law, international humanitarian law, refugee law).” (IASC) </a:t>
            </a:r>
          </a:p>
          <a:p>
            <a:pPr marL="0" indent="0">
              <a:buNone/>
            </a:pPr>
            <a:endParaRPr lang="en-US" i="1" dirty="0"/>
          </a:p>
          <a:p>
            <a:pPr marL="0" indent="0">
              <a:buNone/>
            </a:pPr>
            <a:endParaRPr lang="en-US" i="1" dirty="0"/>
          </a:p>
          <a:p>
            <a:pPr marL="0" indent="0">
              <a:buNone/>
            </a:pPr>
            <a:endParaRPr lang="en-US" i="1" dirty="0"/>
          </a:p>
          <a:p>
            <a:pPr marL="0" indent="0">
              <a:buNone/>
            </a:pPr>
            <a:r>
              <a:rPr lang="en-US" i="1" dirty="0"/>
              <a:t>“The process through which fundamental human rights principles, including non-discrimination, meaningful access, safety, and dignity are recognized and realized in program design and implementation.” (IRC)</a:t>
            </a:r>
          </a:p>
          <a:p>
            <a:pPr marL="0" indent="0">
              <a:buNone/>
            </a:pPr>
            <a:endParaRPr lang="en-US" i="1" dirty="0"/>
          </a:p>
          <a:p>
            <a:pPr marL="0" indent="0">
              <a:buNone/>
            </a:pPr>
            <a:endParaRPr lang="en-US" i="1" dirty="0"/>
          </a:p>
        </p:txBody>
      </p:sp>
      <p:sp>
        <p:nvSpPr>
          <p:cNvPr id="4" name="Title 1"/>
          <p:cNvSpPr txBox="1">
            <a:spLocks/>
          </p:cNvSpPr>
          <p:nvPr/>
        </p:nvSpPr>
        <p:spPr>
          <a:xfrm>
            <a:off x="417095" y="5576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Is Protection? </a:t>
            </a:r>
          </a:p>
        </p:txBody>
      </p:sp>
      <p:sp>
        <p:nvSpPr>
          <p:cNvPr id="5" name="Rectangle 4"/>
          <p:cNvSpPr/>
          <p:nvPr/>
        </p:nvSpPr>
        <p:spPr>
          <a:xfrm>
            <a:off x="8421994" y="6488668"/>
            <a:ext cx="3770006" cy="369332"/>
          </a:xfrm>
          <a:prstGeom prst="rect">
            <a:avLst/>
          </a:prstGeom>
        </p:spPr>
        <p:txBody>
          <a:bodyPr wrap="none">
            <a:spAutoFit/>
          </a:bodyPr>
          <a:lstStyle/>
          <a:p>
            <a:r>
              <a:rPr lang="en-US" dirty="0"/>
              <a:t>Activity 2.3 Protection mainstreaming </a:t>
            </a:r>
            <a:endParaRPr lang="en-US" i="1" dirty="0"/>
          </a:p>
        </p:txBody>
      </p:sp>
    </p:spTree>
    <p:extLst>
      <p:ext uri="{BB962C8B-B14F-4D97-AF65-F5344CB8AC3E}">
        <p14:creationId xmlns:p14="http://schemas.microsoft.com/office/powerpoint/2010/main" val="180600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2248"/>
            <a:ext cx="10515600" cy="1325563"/>
          </a:xfrm>
        </p:spPr>
        <p:txBody>
          <a:bodyPr/>
          <a:lstStyle/>
          <a:p>
            <a:r>
              <a:rPr lang="en-US" b="1" dirty="0"/>
              <a:t>Prioritizing the Safety and Dignity of Affected Populations</a:t>
            </a:r>
          </a:p>
        </p:txBody>
      </p:sp>
      <p:sp>
        <p:nvSpPr>
          <p:cNvPr id="3" name="Content Placeholder 2"/>
          <p:cNvSpPr>
            <a:spLocks noGrp="1"/>
          </p:cNvSpPr>
          <p:nvPr>
            <p:ph idx="1"/>
          </p:nvPr>
        </p:nvSpPr>
        <p:spPr>
          <a:xfrm>
            <a:off x="1729046" y="2477193"/>
            <a:ext cx="9624753" cy="3699770"/>
          </a:xfrm>
        </p:spPr>
        <p:txBody>
          <a:bodyPr/>
          <a:lstStyle/>
          <a:p>
            <a:pPr marL="0" indent="0">
              <a:buNone/>
            </a:pPr>
            <a:r>
              <a:rPr lang="en-US" sz="3200" dirty="0"/>
              <a:t>Safety of affected populations should always be the first concern in humanitarian action. But being safe is not enough if people do not have their dignity. People need to feel valued and to have a sense of self-respect.  Prioritizing safety and dignity also entails reducing risk and ensuring that humanitarian action ‘does no harm.’</a:t>
            </a:r>
          </a:p>
          <a:p>
            <a:endParaRPr lang="en-US" dirty="0"/>
          </a:p>
        </p:txBody>
      </p:sp>
      <p:sp>
        <p:nvSpPr>
          <p:cNvPr id="5" name="Rectangle 4"/>
          <p:cNvSpPr/>
          <p:nvPr/>
        </p:nvSpPr>
        <p:spPr>
          <a:xfrm>
            <a:off x="8421994" y="6488668"/>
            <a:ext cx="3770006" cy="369332"/>
          </a:xfrm>
          <a:prstGeom prst="rect">
            <a:avLst/>
          </a:prstGeom>
        </p:spPr>
        <p:txBody>
          <a:bodyPr wrap="none">
            <a:spAutoFit/>
          </a:bodyPr>
          <a:lstStyle/>
          <a:p>
            <a:r>
              <a:rPr lang="en-US" dirty="0"/>
              <a:t>Activity 2.3 Protection mainstreaming </a:t>
            </a:r>
          </a:p>
        </p:txBody>
      </p:sp>
    </p:spTree>
    <p:extLst>
      <p:ext uri="{BB962C8B-B14F-4D97-AF65-F5344CB8AC3E}">
        <p14:creationId xmlns:p14="http://schemas.microsoft.com/office/powerpoint/2010/main" val="29146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t>Non-Discrimination and Meaningful Access to Assistance and Services</a:t>
            </a:r>
          </a:p>
        </p:txBody>
      </p:sp>
      <p:sp>
        <p:nvSpPr>
          <p:cNvPr id="3" name="Content Placeholder 2"/>
          <p:cNvSpPr>
            <a:spLocks noGrp="1"/>
          </p:cNvSpPr>
          <p:nvPr>
            <p:ph idx="1"/>
          </p:nvPr>
        </p:nvSpPr>
        <p:spPr/>
        <p:txBody>
          <a:bodyPr/>
          <a:lstStyle/>
          <a:p>
            <a:r>
              <a:rPr lang="en-US" dirty="0"/>
              <a:t>Programs should ensure that all people have a meaningful opportunity to attain their rights by accessing available services and assistance. </a:t>
            </a:r>
          </a:p>
          <a:p>
            <a:r>
              <a:rPr lang="en-US" dirty="0"/>
              <a:t>Conflict and divisions within society often emerge from discrimination resulting in one group being unable to access services. </a:t>
            </a:r>
          </a:p>
          <a:p>
            <a:r>
              <a:rPr lang="en-US" dirty="0"/>
              <a:t>Vulnerable individuals may face more challenges in accessing services or face discrimination within the community in which they live. Barriers to access exist in many different forms including logistical, social/cultural, insecurity, and lack of information on services available. </a:t>
            </a:r>
          </a:p>
          <a:p>
            <a:endParaRPr lang="en-US" dirty="0"/>
          </a:p>
        </p:txBody>
      </p:sp>
      <p:sp>
        <p:nvSpPr>
          <p:cNvPr id="5" name="Rectangle 4"/>
          <p:cNvSpPr/>
          <p:nvPr/>
        </p:nvSpPr>
        <p:spPr>
          <a:xfrm>
            <a:off x="8421994" y="6488668"/>
            <a:ext cx="3770006" cy="369332"/>
          </a:xfrm>
          <a:prstGeom prst="rect">
            <a:avLst/>
          </a:prstGeom>
        </p:spPr>
        <p:txBody>
          <a:bodyPr wrap="none">
            <a:spAutoFit/>
          </a:bodyPr>
          <a:lstStyle/>
          <a:p>
            <a:r>
              <a:rPr lang="en-US" dirty="0"/>
              <a:t>Activity 2.3 Protection mainstreaming </a:t>
            </a:r>
          </a:p>
        </p:txBody>
      </p:sp>
    </p:spTree>
    <p:extLst>
      <p:ext uri="{BB962C8B-B14F-4D97-AF65-F5344CB8AC3E}">
        <p14:creationId xmlns:p14="http://schemas.microsoft.com/office/powerpoint/2010/main" val="184897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9568"/>
            <a:ext cx="10515600" cy="1325563"/>
          </a:xfrm>
        </p:spPr>
        <p:txBody>
          <a:bodyPr>
            <a:normAutofit/>
          </a:bodyPr>
          <a:lstStyle/>
          <a:p>
            <a:r>
              <a:rPr lang="en-US" b="1" dirty="0"/>
              <a:t>Accountability</a:t>
            </a:r>
          </a:p>
        </p:txBody>
      </p:sp>
      <p:sp>
        <p:nvSpPr>
          <p:cNvPr id="3" name="Content Placeholder 2"/>
          <p:cNvSpPr>
            <a:spLocks noGrp="1"/>
          </p:cNvSpPr>
          <p:nvPr>
            <p:ph idx="1"/>
          </p:nvPr>
        </p:nvSpPr>
        <p:spPr>
          <a:xfrm>
            <a:off x="1961804" y="1895301"/>
            <a:ext cx="9391996" cy="4281661"/>
          </a:xfrm>
        </p:spPr>
        <p:txBody>
          <a:bodyPr/>
          <a:lstStyle/>
          <a:p>
            <a:pPr marL="0" indent="0">
              <a:buNone/>
            </a:pPr>
            <a:r>
              <a:rPr lang="en-US" sz="3600" dirty="0"/>
              <a:t>The process of using power responsibly, taking account of, and being held accountable by, different stakeholders, and primarily those who are affected by the exercise of such power.</a:t>
            </a:r>
            <a:endParaRPr lang="en-US" dirty="0"/>
          </a:p>
        </p:txBody>
      </p:sp>
      <p:sp>
        <p:nvSpPr>
          <p:cNvPr id="4" name="TextBox 3"/>
          <p:cNvSpPr txBox="1"/>
          <p:nvPr/>
        </p:nvSpPr>
        <p:spPr>
          <a:xfrm>
            <a:off x="8454190" y="6488668"/>
            <a:ext cx="3866147" cy="369332"/>
          </a:xfrm>
          <a:prstGeom prst="rect">
            <a:avLst/>
          </a:prstGeom>
          <a:noFill/>
        </p:spPr>
        <p:txBody>
          <a:bodyPr wrap="square" rtlCol="0">
            <a:spAutoFit/>
          </a:bodyPr>
          <a:lstStyle/>
          <a:p>
            <a:r>
              <a:rPr lang="en-US" dirty="0"/>
              <a:t>Activity 2.3 Protection mainstreaming</a:t>
            </a:r>
          </a:p>
        </p:txBody>
      </p:sp>
    </p:spTree>
    <p:extLst>
      <p:ext uri="{BB962C8B-B14F-4D97-AF65-F5344CB8AC3E}">
        <p14:creationId xmlns:p14="http://schemas.microsoft.com/office/powerpoint/2010/main" val="402439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t>Participation and Empowerment</a:t>
            </a:r>
          </a:p>
        </p:txBody>
      </p:sp>
      <p:sp>
        <p:nvSpPr>
          <p:cNvPr id="3" name="Content Placeholder 2"/>
          <p:cNvSpPr>
            <a:spLocks noGrp="1"/>
          </p:cNvSpPr>
          <p:nvPr>
            <p:ph idx="1"/>
          </p:nvPr>
        </p:nvSpPr>
        <p:spPr>
          <a:xfrm>
            <a:off x="1479664" y="1825625"/>
            <a:ext cx="9874135" cy="4351338"/>
          </a:xfrm>
        </p:spPr>
        <p:txBody>
          <a:bodyPr/>
          <a:lstStyle/>
          <a:p>
            <a:pPr marL="0" indent="0">
              <a:buNone/>
            </a:pPr>
            <a:r>
              <a:rPr lang="en-US" sz="3200" dirty="0"/>
              <a:t>Ensuring that beneficiaries of programs are actively involved or even take full control of the humanitarian intervention. As well as receiving information, people have the right to participate in decisions that affect them. Special attention must be paid to ensure the participation and consultation with the most marginalized members of society who are often excluded from decision-making processes. </a:t>
            </a:r>
          </a:p>
          <a:p>
            <a:endParaRPr lang="en-US" dirty="0"/>
          </a:p>
        </p:txBody>
      </p:sp>
      <p:sp>
        <p:nvSpPr>
          <p:cNvPr id="4" name="Rectangle 3"/>
          <p:cNvSpPr/>
          <p:nvPr/>
        </p:nvSpPr>
        <p:spPr>
          <a:xfrm>
            <a:off x="8421994" y="6488668"/>
            <a:ext cx="3770006" cy="369332"/>
          </a:xfrm>
          <a:prstGeom prst="rect">
            <a:avLst/>
          </a:prstGeom>
        </p:spPr>
        <p:txBody>
          <a:bodyPr wrap="none">
            <a:spAutoFit/>
          </a:bodyPr>
          <a:lstStyle/>
          <a:p>
            <a:r>
              <a:rPr lang="en-US" dirty="0"/>
              <a:t>Activity 2.3 Protection mainstreaming </a:t>
            </a:r>
          </a:p>
        </p:txBody>
      </p:sp>
    </p:spTree>
    <p:extLst>
      <p:ext uri="{BB962C8B-B14F-4D97-AF65-F5344CB8AC3E}">
        <p14:creationId xmlns:p14="http://schemas.microsoft.com/office/powerpoint/2010/main" val="404090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 is the difference between refugees and IDPs?</a:t>
            </a:r>
            <a:r>
              <a:rPr lang="en-US" dirty="0"/>
              <a:t> </a:t>
            </a:r>
          </a:p>
        </p:txBody>
      </p:sp>
      <p:sp>
        <p:nvSpPr>
          <p:cNvPr id="3" name="Content Placeholder 2"/>
          <p:cNvSpPr>
            <a:spLocks noGrp="1"/>
          </p:cNvSpPr>
          <p:nvPr>
            <p:ph idx="1"/>
          </p:nvPr>
        </p:nvSpPr>
        <p:spPr/>
        <p:txBody>
          <a:bodyPr>
            <a:normAutofit/>
          </a:bodyPr>
          <a:lstStyle/>
          <a:p>
            <a:pPr marL="0" indent="0">
              <a:buNone/>
            </a:pPr>
            <a:r>
              <a:rPr lang="en-US" b="1" i="1" dirty="0"/>
              <a:t>Refugees</a:t>
            </a:r>
            <a:r>
              <a:rPr lang="en-US" dirty="0"/>
              <a:t> are defined as a person who has been forced to flee his or her country because of persecution, war, or violence. A refugee has a well-founded fear of persecution for reasons of race, religion, nationality, political opinion, or membership in a particular social group. Most likely, they cannot return home or are afraid to do so. War and ethnic, tribal and religious violence are leading causes of refugees fleeing their countries.</a:t>
            </a:r>
          </a:p>
          <a:p>
            <a:pPr marL="0" indent="0">
              <a:buNone/>
            </a:pPr>
            <a:r>
              <a:rPr lang="en-US" b="1" i="1" dirty="0"/>
              <a:t>IDPs </a:t>
            </a:r>
            <a:r>
              <a:rPr lang="en-US" dirty="0"/>
              <a:t>are defined as a person who has been forced to flee his or her home for the same reason as a refugee, but remains in his or her own country and has not crossed an international border.*</a:t>
            </a:r>
          </a:p>
          <a:p>
            <a:endParaRPr lang="en-US" dirty="0"/>
          </a:p>
        </p:txBody>
      </p:sp>
      <p:sp>
        <p:nvSpPr>
          <p:cNvPr id="4" name="TextBox 3"/>
          <p:cNvSpPr txBox="1"/>
          <p:nvPr/>
        </p:nvSpPr>
        <p:spPr>
          <a:xfrm>
            <a:off x="3409244" y="6433101"/>
            <a:ext cx="8700911" cy="615553"/>
          </a:xfrm>
          <a:prstGeom prst="rect">
            <a:avLst/>
          </a:prstGeom>
          <a:noFill/>
        </p:spPr>
        <p:txBody>
          <a:bodyPr wrap="square" rtlCol="0">
            <a:spAutoFit/>
          </a:bodyPr>
          <a:lstStyle/>
          <a:p>
            <a:r>
              <a:rPr lang="en-US" sz="1600" dirty="0"/>
              <a:t>*UNHCR (accessed 1/19/17). What is a refugee? From </a:t>
            </a:r>
            <a:r>
              <a:rPr lang="en-US" sz="1600" u="sng" dirty="0">
                <a:hlinkClick r:id="rId3"/>
              </a:rPr>
              <a:t>http://www.unrefugees.org/what-is-a-refugee/</a:t>
            </a:r>
            <a:endParaRPr lang="en-US" sz="1600" dirty="0"/>
          </a:p>
          <a:p>
            <a:endParaRPr lang="en-US" dirty="0"/>
          </a:p>
        </p:txBody>
      </p:sp>
    </p:spTree>
    <p:extLst>
      <p:ext uri="{BB962C8B-B14F-4D97-AF65-F5344CB8AC3E}">
        <p14:creationId xmlns:p14="http://schemas.microsoft.com/office/powerpoint/2010/main" val="166472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96840" cy="4120248"/>
          </a:xfrm>
        </p:spPr>
        <p:txBody>
          <a:bodyPr/>
          <a:lstStyle/>
          <a:p>
            <a:r>
              <a:rPr lang="en-US" altLang="en-US" b="1" dirty="0"/>
              <a:t>Mapping the Stakeholders</a:t>
            </a:r>
            <a:endParaRPr lang="en-IN" dirty="0"/>
          </a:p>
        </p:txBody>
      </p:sp>
      <p:pic>
        <p:nvPicPr>
          <p:cNvPr id="4" name="Picture 3" descr="Image Description: The circular diagram consists of seven large overlapping circles with seven small circles embedded at their intersection. Four larger circles intersect the earlier circles at their centre. The four corners of the diagram have four small sized circles embedded within the larger circles.A small circle labelled ‘Affected Communities’ lies at the centre of all the intersecting circles. Starting from the top, the seven circles are labelled as: “The International Red Cross and Red Crescent Movement; Donors; Host Governments; Humanitarian arms of regional intergovernmental organisations; National NGOs; UN humanitarian agencies; International NGOs.” The four circles in a clockwise direction from top left are: “Diaspora groups; Private-sector entries; Religious institutions; Military forces.” All the circles are in dotted lines and the set of seven circles along with the large circles are differently coloured than the larger 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075"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39593" y="6392418"/>
            <a:ext cx="1544782" cy="338554"/>
          </a:xfrm>
          <a:prstGeom prst="rect">
            <a:avLst/>
          </a:prstGeom>
          <a:noFill/>
        </p:spPr>
        <p:txBody>
          <a:bodyPr wrap="square" rtlCol="0">
            <a:spAutoFit/>
          </a:bodyPr>
          <a:lstStyle/>
          <a:p>
            <a:r>
              <a:rPr lang="en-US" sz="1600" dirty="0"/>
              <a:t>Source: ALNAP</a:t>
            </a:r>
          </a:p>
        </p:txBody>
      </p:sp>
    </p:spTree>
    <p:extLst>
      <p:ext uri="{BB962C8B-B14F-4D97-AF65-F5344CB8AC3E}">
        <p14:creationId xmlns:p14="http://schemas.microsoft.com/office/powerpoint/2010/main" val="306846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685800"/>
            <a:ext cx="8229600" cy="1143000"/>
          </a:xfrm>
        </p:spPr>
        <p:txBody>
          <a:bodyPr/>
          <a:lstStyle/>
          <a:p>
            <a:pPr algn="l"/>
            <a:r>
              <a:rPr lang="en-GB" altLang="en-US" sz="3200">
                <a:cs typeface="Arial" panose="020B0604020202020204" pitchFamily="34" charset="0"/>
              </a:rPr>
              <a:t>What is a Humanitarian Crisis? </a:t>
            </a:r>
            <a:endParaRPr lang="en-US" altLang="en-US" sz="3200">
              <a:solidFill>
                <a:srgbClr val="DF5926"/>
              </a:solidFill>
            </a:endParaRPr>
          </a:p>
        </p:txBody>
      </p:sp>
      <p:sp>
        <p:nvSpPr>
          <p:cNvPr id="7171" name="Content Placeholder 2"/>
          <p:cNvSpPr>
            <a:spLocks noGrp="1"/>
          </p:cNvSpPr>
          <p:nvPr>
            <p:ph idx="1"/>
          </p:nvPr>
        </p:nvSpPr>
        <p:spPr/>
        <p:txBody>
          <a:bodyPr/>
          <a:lstStyle/>
          <a:p>
            <a:pPr marL="0" indent="0" algn="ctr">
              <a:buNone/>
            </a:pPr>
            <a:endParaRPr lang="en-US" altLang="en-US" b="1" i="1" dirty="0"/>
          </a:p>
          <a:p>
            <a:pPr marL="0" indent="0" algn="ctr">
              <a:buNone/>
            </a:pPr>
            <a:r>
              <a:rPr lang="en-US" altLang="en-US" i="1" dirty="0"/>
              <a:t>A humanitarian emergency is an event or series of events that represents a critical threat to the health, safety, security or wellbeing of a community or other large group of people, usually over a wide area. </a:t>
            </a:r>
          </a:p>
          <a:p>
            <a:pPr marL="0" indent="0" algn="ctr">
              <a:buNone/>
            </a:pPr>
            <a:endParaRPr lang="en-US" altLang="en-US" b="1" i="1" dirty="0"/>
          </a:p>
          <a:p>
            <a:pPr marL="0" indent="0" algn="r">
              <a:buNone/>
            </a:pPr>
            <a:r>
              <a:rPr lang="en-US" altLang="en-US" i="1" dirty="0"/>
              <a:t>- Humanitarian Coalition </a:t>
            </a:r>
          </a:p>
          <a:p>
            <a:pPr marL="0" indent="0" algn="ctr">
              <a:buNone/>
            </a:pPr>
            <a:endParaRPr lang="en-US" altLang="en-US" dirty="0"/>
          </a:p>
        </p:txBody>
      </p:sp>
      <p:sp>
        <p:nvSpPr>
          <p:cNvPr id="2" name="TextBox 1"/>
          <p:cNvSpPr txBox="1"/>
          <p:nvPr/>
        </p:nvSpPr>
        <p:spPr>
          <a:xfrm>
            <a:off x="6852062" y="6400801"/>
            <a:ext cx="5427024" cy="369332"/>
          </a:xfrm>
          <a:prstGeom prst="rect">
            <a:avLst/>
          </a:prstGeom>
          <a:noFill/>
        </p:spPr>
        <p:txBody>
          <a:bodyPr wrap="square" rtlCol="0">
            <a:spAutoFit/>
          </a:bodyPr>
          <a:lstStyle/>
          <a:p>
            <a:r>
              <a:rPr lang="en-US" dirty="0"/>
              <a:t>Activity 2.1. Definition and types of humanitarian crisis</a:t>
            </a:r>
          </a:p>
        </p:txBody>
      </p:sp>
    </p:spTree>
    <p:extLst>
      <p:ext uri="{BB962C8B-B14F-4D97-AF65-F5344CB8AC3E}">
        <p14:creationId xmlns:p14="http://schemas.microsoft.com/office/powerpoint/2010/main" val="149665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31880" cy="1325563"/>
          </a:xfrm>
        </p:spPr>
        <p:txBody>
          <a:bodyPr/>
          <a:lstStyle/>
          <a:p>
            <a:r>
              <a:rPr lang="en-US" sz="4000" b="1" dirty="0"/>
              <a:t>Elements of the Humanitarian Program Cycle (HPC)</a:t>
            </a:r>
          </a:p>
        </p:txBody>
      </p:sp>
      <p:pic>
        <p:nvPicPr>
          <p:cNvPr id="4" name="Content Placeholder 3" descr="Image Description: The photograph shows a circular figure. There are four equal sized circles equidistant at right angles from each other and embossed on the circumference of a larger circle. From top in a clockwise direction, they are labelled as: “Needs assessments analysis and planning; Resource mobilization; Implementation; Monitoring and evaluation.” A larger sized circle lies at their centre labelled: “COORDINATION.” "/>
          <p:cNvPicPr>
            <a:picLocks noGrp="1"/>
          </p:cNvPicPr>
          <p:nvPr>
            <p:ph idx="1"/>
          </p:nvPr>
        </p:nvPicPr>
        <p:blipFill>
          <a:blip r:embed="rId3"/>
          <a:stretch>
            <a:fillRect/>
          </a:stretch>
        </p:blipFill>
        <p:spPr>
          <a:xfrm>
            <a:off x="1891536" y="1690687"/>
            <a:ext cx="7285715" cy="4976119"/>
          </a:xfrm>
          <a:prstGeom prst="rect">
            <a:avLst/>
          </a:prstGeom>
        </p:spPr>
      </p:pic>
    </p:spTree>
    <p:extLst>
      <p:ext uri="{BB962C8B-B14F-4D97-AF65-F5344CB8AC3E}">
        <p14:creationId xmlns:p14="http://schemas.microsoft.com/office/powerpoint/2010/main" val="231444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t>Coordination</a:t>
            </a:r>
          </a:p>
        </p:txBody>
      </p:sp>
      <p:sp>
        <p:nvSpPr>
          <p:cNvPr id="3" name="Content Placeholder 2"/>
          <p:cNvSpPr>
            <a:spLocks noGrp="1"/>
          </p:cNvSpPr>
          <p:nvPr>
            <p:ph idx="1"/>
          </p:nvPr>
        </p:nvSpPr>
        <p:spPr/>
        <p:txBody>
          <a:bodyPr>
            <a:normAutofit/>
          </a:bodyPr>
          <a:lstStyle/>
          <a:p>
            <a:pPr marL="0" indent="0">
              <a:buNone/>
            </a:pPr>
            <a:r>
              <a:rPr lang="en-US" dirty="0"/>
              <a:t>In a humanitarian context, coordination involves bringing together humanitarian actors to ensure a coherent and principled response to emergencies. The aim is to assist people when they most need relief or protection. Effective coordination underpins all elements of the HPC.</a:t>
            </a:r>
            <a:endParaRPr lang="en-US" sz="3200" dirty="0"/>
          </a:p>
        </p:txBody>
      </p:sp>
      <p:sp>
        <p:nvSpPr>
          <p:cNvPr id="4" name="Rectangle 3"/>
          <p:cNvSpPr/>
          <p:nvPr/>
        </p:nvSpPr>
        <p:spPr>
          <a:xfrm>
            <a:off x="7018194" y="6488668"/>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307640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35" y="365125"/>
            <a:ext cx="11614265" cy="1460500"/>
          </a:xfrm>
        </p:spPr>
        <p:txBody>
          <a:bodyPr>
            <a:normAutofit/>
          </a:bodyPr>
          <a:lstStyle/>
          <a:p>
            <a:r>
              <a:rPr lang="en-US" b="1" dirty="0"/>
              <a:t>Needs Assessment</a:t>
            </a:r>
          </a:p>
        </p:txBody>
      </p:sp>
      <p:sp>
        <p:nvSpPr>
          <p:cNvPr id="3" name="Content Placeholder 2"/>
          <p:cNvSpPr>
            <a:spLocks noGrp="1"/>
          </p:cNvSpPr>
          <p:nvPr>
            <p:ph idx="1"/>
          </p:nvPr>
        </p:nvSpPr>
        <p:spPr>
          <a:xfrm>
            <a:off x="577735" y="1825624"/>
            <a:ext cx="11076709" cy="5032375"/>
          </a:xfrm>
        </p:spPr>
        <p:txBody>
          <a:bodyPr>
            <a:normAutofit/>
          </a:bodyPr>
          <a:lstStyle/>
          <a:p>
            <a:pPr marL="0" indent="0">
              <a:buNone/>
            </a:pPr>
            <a:r>
              <a:rPr lang="en-US" dirty="0"/>
              <a:t>Needs assessments</a:t>
            </a:r>
            <a:r>
              <a:rPr lang="en-US" i="1" dirty="0"/>
              <a:t> </a:t>
            </a:r>
            <a:r>
              <a:rPr lang="en-US" dirty="0"/>
              <a:t>provide the data for humanitarian response planning, including the numbers of the target population, the staffing, and funding requirements. Assessments are coordinated, carried out jointly, and shared with all humanitarian stakeholders working in the particular region or country. </a:t>
            </a:r>
          </a:p>
        </p:txBody>
      </p:sp>
      <p:sp>
        <p:nvSpPr>
          <p:cNvPr id="4" name="Rectangle 3"/>
          <p:cNvSpPr/>
          <p:nvPr/>
        </p:nvSpPr>
        <p:spPr>
          <a:xfrm>
            <a:off x="7030070" y="6488667"/>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127300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Analysis</a:t>
            </a:r>
          </a:p>
        </p:txBody>
      </p:sp>
      <p:sp>
        <p:nvSpPr>
          <p:cNvPr id="3" name="Content Placeholder 2"/>
          <p:cNvSpPr>
            <a:spLocks noGrp="1"/>
          </p:cNvSpPr>
          <p:nvPr>
            <p:ph idx="1"/>
          </p:nvPr>
        </p:nvSpPr>
        <p:spPr/>
        <p:txBody>
          <a:bodyPr/>
          <a:lstStyle/>
          <a:p>
            <a:pPr marL="0" indent="0">
              <a:buNone/>
            </a:pPr>
            <a:r>
              <a:rPr lang="en-US" dirty="0"/>
              <a:t>Analysis of the needs, vulnerabilities, and capacities of affected people is also undertaken. This analysis is based on existing information and on needs assessments, as referenced above. UN agencies, humanitarian organizations, national authorities, and community representatives participate in the data collection, and then identify and agree on the immediate needs and issues. Every organization involved in the response applies these findings to their programming. </a:t>
            </a:r>
          </a:p>
          <a:p>
            <a:endParaRPr lang="en-US" dirty="0"/>
          </a:p>
        </p:txBody>
      </p:sp>
      <p:sp>
        <p:nvSpPr>
          <p:cNvPr id="4" name="Rectangle 3"/>
          <p:cNvSpPr/>
          <p:nvPr/>
        </p:nvSpPr>
        <p:spPr>
          <a:xfrm>
            <a:off x="7018194" y="6488668"/>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182415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Response Planning</a:t>
            </a:r>
          </a:p>
        </p:txBody>
      </p:sp>
      <p:sp>
        <p:nvSpPr>
          <p:cNvPr id="3" name="Content Placeholder 2"/>
          <p:cNvSpPr>
            <a:spLocks noGrp="1"/>
          </p:cNvSpPr>
          <p:nvPr>
            <p:ph idx="1"/>
          </p:nvPr>
        </p:nvSpPr>
        <p:spPr/>
        <p:txBody>
          <a:bodyPr>
            <a:normAutofit lnSpcReduction="10000"/>
          </a:bodyPr>
          <a:lstStyle/>
          <a:p>
            <a:pPr marL="0" indent="0">
              <a:buNone/>
            </a:pPr>
            <a:r>
              <a:rPr lang="en-US" dirty="0"/>
              <a:t>Response planning is based on the findings of needs assessments and analysis. Strategic objectives and priority activities are developed, including partners involved in implementation and funding requirements. The planning process should be done in consultation with government, development actors, civil society, and affected people. A response plan is disseminated broadly among humanitarian responders to guide programming, project planning and resourcing. </a:t>
            </a:r>
          </a:p>
          <a:p>
            <a:pPr marL="0" indent="0">
              <a:buNone/>
            </a:pPr>
            <a:r>
              <a:rPr lang="en-US" dirty="0"/>
              <a:t>Every humanitarian emergency will have a response plan developed on a yearly or multi-year basis; some cover several regions such as the Refugee and Resilience Plan for the Region responding to the Syrian Crisis. </a:t>
            </a:r>
          </a:p>
          <a:p>
            <a:pPr marL="0" indent="0">
              <a:buNone/>
            </a:pPr>
            <a:endParaRPr lang="en-US" dirty="0"/>
          </a:p>
        </p:txBody>
      </p:sp>
      <p:sp>
        <p:nvSpPr>
          <p:cNvPr id="4" name="Rectangle 3"/>
          <p:cNvSpPr/>
          <p:nvPr/>
        </p:nvSpPr>
        <p:spPr>
          <a:xfrm>
            <a:off x="6994443" y="6488668"/>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98888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 Mobilization</a:t>
            </a:r>
          </a:p>
        </p:txBody>
      </p:sp>
      <p:sp>
        <p:nvSpPr>
          <p:cNvPr id="3" name="Content Placeholder 2"/>
          <p:cNvSpPr>
            <a:spLocks noGrp="1"/>
          </p:cNvSpPr>
          <p:nvPr>
            <p:ph idx="1"/>
          </p:nvPr>
        </p:nvSpPr>
        <p:spPr/>
        <p:txBody>
          <a:bodyPr/>
          <a:lstStyle/>
          <a:p>
            <a:pPr marL="0" indent="0">
              <a:buNone/>
            </a:pPr>
            <a:r>
              <a:rPr lang="en-US" dirty="0"/>
              <a:t>Entails fundraising for the humanitarian response, as outlined in the humanitarian response plan. A “flash appeal’ may be issued, which provides an overview of urgent life-saving needs. Pooled funding mechanisms (including any country-based pooled funds) are developed to fund in line with top priorities set in the humanitarian response plans. Pooled funds are multi-donor humanitarian financing mechanisms which are managed by OCHA at the country-level under the leadership of the Humanitarian Coordinator. Donor contributions to each country-based pooled fund are un-earmarked and allocated by the Humanitarian Coordinator through an in-country consultative process</a:t>
            </a:r>
          </a:p>
        </p:txBody>
      </p:sp>
      <p:sp>
        <p:nvSpPr>
          <p:cNvPr id="4" name="Rectangle 3"/>
          <p:cNvSpPr/>
          <p:nvPr/>
        </p:nvSpPr>
        <p:spPr>
          <a:xfrm>
            <a:off x="7006319" y="6488668"/>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60359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&amp; Monitoring &amp; Evaluation</a:t>
            </a:r>
          </a:p>
        </p:txBody>
      </p:sp>
      <p:sp>
        <p:nvSpPr>
          <p:cNvPr id="3" name="Content Placeholder 2"/>
          <p:cNvSpPr>
            <a:spLocks noGrp="1"/>
          </p:cNvSpPr>
          <p:nvPr>
            <p:ph idx="1"/>
          </p:nvPr>
        </p:nvSpPr>
        <p:spPr/>
        <p:txBody>
          <a:bodyPr/>
          <a:lstStyle/>
          <a:p>
            <a:pPr marL="0" indent="0">
              <a:buNone/>
            </a:pPr>
            <a:r>
              <a:rPr lang="en-US" dirty="0"/>
              <a:t>Is a continuous process to ensure that humanitarian actors are provided the evidence they need to take decisions and adapt short and long-term strategies; and to ensure that organizations involved in the response remain accountable to affected people, national authorities, donors, and the general public. </a:t>
            </a:r>
          </a:p>
        </p:txBody>
      </p:sp>
      <p:sp>
        <p:nvSpPr>
          <p:cNvPr id="4" name="Rectangle 3"/>
          <p:cNvSpPr/>
          <p:nvPr/>
        </p:nvSpPr>
        <p:spPr>
          <a:xfrm>
            <a:off x="6911195" y="6488668"/>
            <a:ext cx="5280805" cy="369332"/>
          </a:xfrm>
          <a:prstGeom prst="rect">
            <a:avLst/>
          </a:prstGeom>
        </p:spPr>
        <p:txBody>
          <a:bodyPr wrap="none">
            <a:spAutoFit/>
          </a:bodyPr>
          <a:lstStyle/>
          <a:p>
            <a:r>
              <a:rPr lang="en-US" dirty="0"/>
              <a:t>Activity 2.5. Mapping the humanitarian program cycle </a:t>
            </a:r>
          </a:p>
        </p:txBody>
      </p:sp>
    </p:spTree>
    <p:extLst>
      <p:ext uri="{BB962C8B-B14F-4D97-AF65-F5344CB8AC3E}">
        <p14:creationId xmlns:p14="http://schemas.microsoft.com/office/powerpoint/2010/main" val="139308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ens Refugee Commission logo&#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5518" y="96719"/>
            <a:ext cx="1922463"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164658" y="3927111"/>
            <a:ext cx="9919642" cy="2791320"/>
          </a:xfrm>
        </p:spPr>
        <p:txBody>
          <a:bodyPr>
            <a:normAutofit fontScale="40000" lnSpcReduction="20000"/>
          </a:bodyPr>
          <a:lstStyle/>
          <a:p>
            <a:pPr marL="0" indent="0" algn="ctr">
              <a:buNone/>
            </a:pPr>
            <a:r>
              <a:rPr lang="en-US" altLang="en-US" sz="5000" dirty="0">
                <a:solidFill>
                  <a:srgbClr val="C00000"/>
                </a:solidFill>
              </a:rPr>
              <a:t>Research. Rethink. Resolve.</a:t>
            </a:r>
          </a:p>
          <a:p>
            <a:pPr marL="0" indent="0" algn="ctr">
              <a:buNone/>
            </a:pPr>
            <a:endParaRPr lang="en-US" dirty="0"/>
          </a:p>
          <a:p>
            <a:pPr marL="0" indent="0" algn="ctr">
              <a:buNone/>
            </a:pPr>
            <a:r>
              <a:rPr lang="en-US" sz="8600" dirty="0">
                <a:solidFill>
                  <a:schemeClr val="tx1">
                    <a:lumMod val="50000"/>
                    <a:lumOff val="50000"/>
                  </a:schemeClr>
                </a:solidFill>
                <a:latin typeface="Akzidenz Grotesk BE" pitchFamily="34" charset="0"/>
              </a:rPr>
              <a:t>womens</a:t>
            </a:r>
            <a:r>
              <a:rPr lang="en-US" sz="8600" dirty="0">
                <a:latin typeface="Akzidenz Grotesk BE" pitchFamily="34" charset="0"/>
              </a:rPr>
              <a:t>refugee</a:t>
            </a:r>
            <a:r>
              <a:rPr lang="en-US" sz="8600" dirty="0">
                <a:solidFill>
                  <a:schemeClr val="tx1">
                    <a:lumMod val="50000"/>
                    <a:lumOff val="50000"/>
                  </a:schemeClr>
                </a:solidFill>
                <a:latin typeface="Akzidenz Grotesk BE" pitchFamily="34" charset="0"/>
              </a:rPr>
              <a:t>commission.org</a:t>
            </a:r>
          </a:p>
          <a:p>
            <a:pPr marL="0" indent="0" algn="ctr">
              <a:buNone/>
            </a:pPr>
            <a:endParaRPr lang="en-US" dirty="0"/>
          </a:p>
          <a:p>
            <a:pPr algn="ctr">
              <a:lnSpc>
                <a:spcPct val="170000"/>
              </a:lnSpc>
              <a:spcBef>
                <a:spcPct val="0"/>
              </a:spcBef>
              <a:buNone/>
            </a:pPr>
            <a:r>
              <a:rPr lang="en-US" altLang="en-US" sz="4900" dirty="0">
                <a:latin typeface="Arial" panose="020B0604020202020204" pitchFamily="34" charset="0"/>
              </a:rPr>
              <a:t>For more information, please contact: </a:t>
            </a:r>
          </a:p>
          <a:p>
            <a:pPr algn="ctr">
              <a:lnSpc>
                <a:spcPct val="170000"/>
              </a:lnSpc>
              <a:spcBef>
                <a:spcPct val="0"/>
              </a:spcBef>
              <a:buNone/>
            </a:pPr>
            <a:r>
              <a:rPr lang="en-US" altLang="en-US" sz="4900" dirty="0">
                <a:latin typeface="Arial" panose="020B0604020202020204" pitchFamily="34" charset="0"/>
              </a:rPr>
              <a:t>Boram Lee, Disability Program Officer </a:t>
            </a:r>
          </a:p>
          <a:p>
            <a:pPr algn="ctr">
              <a:lnSpc>
                <a:spcPct val="170000"/>
              </a:lnSpc>
              <a:spcBef>
                <a:spcPct val="0"/>
              </a:spcBef>
              <a:buNone/>
            </a:pPr>
            <a:r>
              <a:rPr lang="en-US" altLang="en-US" sz="4900" dirty="0">
                <a:latin typeface="Arial" panose="020B0604020202020204" pitchFamily="34" charset="0"/>
                <a:hlinkClick r:id="rId4"/>
              </a:rPr>
              <a:t>boraml@wrcommission.org</a:t>
            </a:r>
            <a:endParaRPr lang="en-IN" sz="4900" dirty="0"/>
          </a:p>
        </p:txBody>
      </p:sp>
    </p:spTree>
    <p:extLst>
      <p:ext uri="{BB962C8B-B14F-4D97-AF65-F5344CB8AC3E}">
        <p14:creationId xmlns:p14="http://schemas.microsoft.com/office/powerpoint/2010/main" val="421758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825625"/>
            <a:ext cx="9982200" cy="4351338"/>
          </a:xfrm>
        </p:spPr>
        <p:txBody>
          <a:bodyPr/>
          <a:lstStyle/>
          <a:p>
            <a:pPr marL="514350" indent="-514350">
              <a:buAutoNum type="arabicPeriod"/>
              <a:defRPr/>
            </a:pPr>
            <a:r>
              <a:rPr lang="en-US" sz="4800" dirty="0"/>
              <a:t>Natural disasters </a:t>
            </a:r>
          </a:p>
          <a:p>
            <a:pPr marL="514350" indent="-514350">
              <a:buAutoNum type="arabicPeriod"/>
              <a:defRPr/>
            </a:pPr>
            <a:r>
              <a:rPr lang="en-US" sz="4800" dirty="0"/>
              <a:t>Man-made disasters </a:t>
            </a:r>
          </a:p>
          <a:p>
            <a:pPr marL="514350" indent="-514350">
              <a:buAutoNum type="arabicPeriod"/>
              <a:defRPr/>
            </a:pPr>
            <a:r>
              <a:rPr lang="en-US" sz="4800" dirty="0"/>
              <a:t>Complex emergencies</a:t>
            </a:r>
          </a:p>
          <a:p>
            <a:endParaRPr lang="en-US" dirty="0"/>
          </a:p>
        </p:txBody>
      </p:sp>
      <p:sp>
        <p:nvSpPr>
          <p:cNvPr id="4" name="Title 1"/>
          <p:cNvSpPr>
            <a:spLocks noGrp="1"/>
          </p:cNvSpPr>
          <p:nvPr>
            <p:ph type="title"/>
          </p:nvPr>
        </p:nvSpPr>
        <p:spPr/>
        <p:txBody>
          <a:bodyPr/>
          <a:lstStyle/>
          <a:p>
            <a:r>
              <a:rPr lang="en-US" altLang="en-US" b="1" dirty="0"/>
              <a:t>What are different types of crises?</a:t>
            </a:r>
          </a:p>
        </p:txBody>
      </p:sp>
      <p:sp>
        <p:nvSpPr>
          <p:cNvPr id="5" name="TextBox 4"/>
          <p:cNvSpPr txBox="1"/>
          <p:nvPr/>
        </p:nvSpPr>
        <p:spPr>
          <a:xfrm>
            <a:off x="6764976" y="6488668"/>
            <a:ext cx="5427024" cy="369332"/>
          </a:xfrm>
          <a:prstGeom prst="rect">
            <a:avLst/>
          </a:prstGeom>
          <a:noFill/>
        </p:spPr>
        <p:txBody>
          <a:bodyPr wrap="square" rtlCol="0">
            <a:spAutoFit/>
          </a:bodyPr>
          <a:lstStyle/>
          <a:p>
            <a:r>
              <a:rPr lang="en-US" dirty="0"/>
              <a:t>Activity 2.1. Definition and types of humanitarian crisis</a:t>
            </a:r>
          </a:p>
        </p:txBody>
      </p:sp>
    </p:spTree>
    <p:extLst>
      <p:ext uri="{BB962C8B-B14F-4D97-AF65-F5344CB8AC3E}">
        <p14:creationId xmlns:p14="http://schemas.microsoft.com/office/powerpoint/2010/main" val="229776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48235" y="390807"/>
            <a:ext cx="8229600" cy="1143000"/>
          </a:xfrm>
        </p:spPr>
        <p:txBody>
          <a:bodyPr/>
          <a:lstStyle/>
          <a:p>
            <a:r>
              <a:rPr lang="en-US" b="1" dirty="0"/>
              <a:t>Natural Disasters</a:t>
            </a:r>
            <a:endParaRPr lang="en-US" altLang="en-US" dirty="0"/>
          </a:p>
        </p:txBody>
      </p:sp>
      <p:sp>
        <p:nvSpPr>
          <p:cNvPr id="4" name="Content Placeholder 2"/>
          <p:cNvSpPr txBox="1">
            <a:spLocks/>
          </p:cNvSpPr>
          <p:nvPr/>
        </p:nvSpPr>
        <p:spPr bwMode="auto">
          <a:xfrm>
            <a:off x="448236" y="1358153"/>
            <a:ext cx="11923058" cy="215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kzidenz Grotesk BE"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kzidenz Grotesk BE"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kzidenz Grotesk BE"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kzidenz Grotesk BE"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kzidenz Grotesk B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dirty="0"/>
              <a:t>Can be geophysical (e.g., earthquakes, tsunamis and volcanic eruptions), hydrological (e.g., floods, avalanches), climatological (e.g. droughts), meteorological (e.g., storms, cyclones), or biological (e.g., epidemics, plagues) </a:t>
            </a:r>
          </a:p>
          <a:p>
            <a:pPr>
              <a:defRPr/>
            </a:pPr>
            <a:endParaRPr lang="en-US" sz="1400" dirty="0"/>
          </a:p>
          <a:p>
            <a:pPr marL="0" indent="0">
              <a:buNone/>
              <a:defRPr/>
            </a:pPr>
            <a:endParaRPr lang="en-US" dirty="0"/>
          </a:p>
          <a:p>
            <a:pPr marL="0" indent="0" algn="ctr">
              <a:buNone/>
              <a:defRPr/>
            </a:pPr>
            <a:endParaRPr lang="en-US" altLang="en-US" dirty="0"/>
          </a:p>
        </p:txBody>
      </p:sp>
      <p:sp>
        <p:nvSpPr>
          <p:cNvPr id="3" name="TextBox 2"/>
          <p:cNvSpPr txBox="1"/>
          <p:nvPr/>
        </p:nvSpPr>
        <p:spPr>
          <a:xfrm>
            <a:off x="448235" y="3509682"/>
            <a:ext cx="6741095" cy="3385542"/>
          </a:xfrm>
          <a:prstGeom prst="rect">
            <a:avLst/>
          </a:prstGeom>
          <a:noFill/>
        </p:spPr>
        <p:txBody>
          <a:bodyPr wrap="square" rtlCol="0">
            <a:spAutoFit/>
          </a:bodyPr>
          <a:lstStyle/>
          <a:p>
            <a:pPr>
              <a:defRPr/>
            </a:pPr>
            <a:r>
              <a:rPr lang="en-US" sz="2800" b="1" dirty="0"/>
              <a:t>Example: </a:t>
            </a:r>
            <a:r>
              <a:rPr lang="en-US" sz="2800" dirty="0"/>
              <a:t>The 2004 Indian Ocean Earthquake </a:t>
            </a:r>
          </a:p>
          <a:p>
            <a:pPr>
              <a:defRPr/>
            </a:pPr>
            <a:r>
              <a:rPr lang="en-US" sz="2800" dirty="0"/>
              <a:t>triggered a series of tsunamis off the coasts </a:t>
            </a:r>
          </a:p>
          <a:p>
            <a:pPr>
              <a:defRPr/>
            </a:pPr>
            <a:r>
              <a:rPr lang="en-US" sz="2800" dirty="0"/>
              <a:t>of 11 countries with Indonesia, Sri Lanka, India, and Thailand the hardest hit. An estimated 230,000-280,000 people were killed as a result. and it’s considered the deadliest natural disaster in recorded history. </a:t>
            </a:r>
          </a:p>
          <a:p>
            <a:endParaRPr lang="en-US" dirty="0"/>
          </a:p>
        </p:txBody>
      </p:sp>
      <p:pic>
        <p:nvPicPr>
          <p:cNvPr id="6" name="Picture 5" descr="Image of 2004 Tsunami aftermath in Aceh, Indonesia. Photo: AusA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879" y="3116425"/>
            <a:ext cx="4988767" cy="3741575"/>
          </a:xfrm>
          <a:prstGeom prst="rect">
            <a:avLst/>
          </a:prstGeom>
        </p:spPr>
      </p:pic>
      <p:sp>
        <p:nvSpPr>
          <p:cNvPr id="7" name="TextBox 6"/>
          <p:cNvSpPr txBox="1"/>
          <p:nvPr/>
        </p:nvSpPr>
        <p:spPr>
          <a:xfrm>
            <a:off x="10614211" y="6488668"/>
            <a:ext cx="3514165" cy="369332"/>
          </a:xfrm>
          <a:prstGeom prst="rect">
            <a:avLst/>
          </a:prstGeom>
          <a:noFill/>
        </p:spPr>
        <p:txBody>
          <a:bodyPr wrap="square" rtlCol="0">
            <a:spAutoFit/>
          </a:bodyPr>
          <a:lstStyle/>
          <a:p>
            <a:r>
              <a:rPr lang="en-US" dirty="0">
                <a:solidFill>
                  <a:schemeClr val="bg1"/>
                </a:solidFill>
              </a:rPr>
              <a:t>Flicker: @</a:t>
            </a:r>
            <a:r>
              <a:rPr lang="en-US" dirty="0" err="1">
                <a:solidFill>
                  <a:schemeClr val="bg1"/>
                </a:solidFill>
              </a:rPr>
              <a:t>AusAid</a:t>
            </a:r>
            <a:endParaRPr lang="en-US" dirty="0">
              <a:solidFill>
                <a:schemeClr val="bg1"/>
              </a:solidFill>
            </a:endParaRPr>
          </a:p>
        </p:txBody>
      </p:sp>
    </p:spTree>
    <p:extLst>
      <p:ext uri="{BB962C8B-B14F-4D97-AF65-F5344CB8AC3E}">
        <p14:creationId xmlns:p14="http://schemas.microsoft.com/office/powerpoint/2010/main" val="42076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Man-made disasters</a:t>
            </a:r>
            <a:endParaRPr lang="en-US" dirty="0"/>
          </a:p>
        </p:txBody>
      </p:sp>
      <p:sp>
        <p:nvSpPr>
          <p:cNvPr id="3" name="Content Placeholder 2"/>
          <p:cNvSpPr>
            <a:spLocks noGrp="1"/>
          </p:cNvSpPr>
          <p:nvPr>
            <p:ph idx="1"/>
          </p:nvPr>
        </p:nvSpPr>
        <p:spPr>
          <a:xfrm>
            <a:off x="470647" y="1465730"/>
            <a:ext cx="7504153" cy="5143963"/>
          </a:xfrm>
        </p:spPr>
        <p:txBody>
          <a:bodyPr>
            <a:normAutofit/>
          </a:bodyPr>
          <a:lstStyle/>
          <a:p>
            <a:pPr marL="0" indent="0">
              <a:buNone/>
            </a:pPr>
            <a:r>
              <a:rPr lang="en-US" dirty="0"/>
              <a:t>Including such things as armed conflicts, plane and train crashes, fires and industrial accidents.</a:t>
            </a:r>
          </a:p>
          <a:p>
            <a:pPr marL="0" indent="0">
              <a:buNone/>
            </a:pPr>
            <a:endParaRPr lang="en-US" dirty="0"/>
          </a:p>
          <a:p>
            <a:pPr marL="0" indent="0">
              <a:buNone/>
            </a:pPr>
            <a:endParaRPr lang="en-US" dirty="0"/>
          </a:p>
          <a:p>
            <a:pPr marL="0" indent="0">
              <a:spcBef>
                <a:spcPts val="0"/>
              </a:spcBef>
              <a:buNone/>
            </a:pPr>
            <a:r>
              <a:rPr lang="en-US" b="1" dirty="0"/>
              <a:t>Example: </a:t>
            </a:r>
            <a:r>
              <a:rPr lang="en-US" dirty="0"/>
              <a:t>The BP oil spill of 2010, </a:t>
            </a:r>
          </a:p>
          <a:p>
            <a:pPr marL="0" indent="0">
              <a:spcBef>
                <a:spcPts val="0"/>
              </a:spcBef>
              <a:buNone/>
            </a:pPr>
            <a:r>
              <a:rPr lang="en-US" dirty="0"/>
              <a:t>which resulted from a gas explosion</a:t>
            </a:r>
          </a:p>
          <a:p>
            <a:pPr marL="0" indent="0">
              <a:spcBef>
                <a:spcPts val="0"/>
              </a:spcBef>
              <a:buNone/>
            </a:pPr>
            <a:r>
              <a:rPr lang="en-US" dirty="0"/>
              <a:t>on a oil rig off the coast of Louisiana, </a:t>
            </a:r>
          </a:p>
          <a:p>
            <a:pPr marL="0" indent="0">
              <a:spcBef>
                <a:spcPts val="0"/>
              </a:spcBef>
              <a:buNone/>
            </a:pPr>
            <a:r>
              <a:rPr lang="en-US" dirty="0"/>
              <a:t>impacted 180,000 km</a:t>
            </a:r>
            <a:r>
              <a:rPr lang="en-US" baseline="30000" dirty="0"/>
              <a:t>2</a:t>
            </a:r>
            <a:r>
              <a:rPr lang="en-US" dirty="0"/>
              <a:t> of ocean and </a:t>
            </a:r>
          </a:p>
          <a:p>
            <a:pPr marL="0" indent="0">
              <a:spcBef>
                <a:spcPts val="0"/>
              </a:spcBef>
              <a:buNone/>
            </a:pPr>
            <a:r>
              <a:rPr lang="en-US" dirty="0"/>
              <a:t>had a devastating effect on marine life </a:t>
            </a:r>
          </a:p>
          <a:p>
            <a:pPr marL="0" indent="0">
              <a:spcBef>
                <a:spcPts val="0"/>
              </a:spcBef>
              <a:buNone/>
            </a:pPr>
            <a:r>
              <a:rPr lang="en-US" dirty="0"/>
              <a:t>in the Gulf of Mexico.</a:t>
            </a:r>
          </a:p>
          <a:p>
            <a:pPr marL="0" indent="0">
              <a:buNone/>
            </a:pPr>
            <a:endParaRPr lang="en-US" dirty="0"/>
          </a:p>
          <a:p>
            <a:endParaRPr lang="en-US" dirty="0"/>
          </a:p>
        </p:txBody>
      </p:sp>
      <p:sp>
        <p:nvSpPr>
          <p:cNvPr id="5" name="TextBox 4"/>
          <p:cNvSpPr txBox="1"/>
          <p:nvPr/>
        </p:nvSpPr>
        <p:spPr>
          <a:xfrm>
            <a:off x="0" y="6488668"/>
            <a:ext cx="5427024" cy="369332"/>
          </a:xfrm>
          <a:prstGeom prst="rect">
            <a:avLst/>
          </a:prstGeom>
          <a:noFill/>
        </p:spPr>
        <p:txBody>
          <a:bodyPr wrap="square" rtlCol="0">
            <a:spAutoFit/>
          </a:bodyPr>
          <a:lstStyle/>
          <a:p>
            <a:r>
              <a:rPr lang="en-US" dirty="0"/>
              <a:t>Activity 2.1. Definition and types of humanitarian crisis</a:t>
            </a:r>
          </a:p>
        </p:txBody>
      </p:sp>
      <p:pic>
        <p:nvPicPr>
          <p:cNvPr id="6" name="Picture 5" descr="Image result for BP oil spi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800" y="1027905"/>
            <a:ext cx="3746552" cy="5642089"/>
          </a:xfrm>
          <a:prstGeom prst="rect">
            <a:avLst/>
          </a:prstGeom>
        </p:spPr>
      </p:pic>
      <p:sp>
        <p:nvSpPr>
          <p:cNvPr id="7" name="TextBox 6"/>
          <p:cNvSpPr txBox="1"/>
          <p:nvPr/>
        </p:nvSpPr>
        <p:spPr>
          <a:xfrm>
            <a:off x="8077896" y="6350168"/>
            <a:ext cx="3746552" cy="276999"/>
          </a:xfrm>
          <a:prstGeom prst="rect">
            <a:avLst/>
          </a:prstGeom>
          <a:noFill/>
        </p:spPr>
        <p:txBody>
          <a:bodyPr wrap="square" rtlCol="0">
            <a:spAutoFit/>
          </a:bodyPr>
          <a:lstStyle/>
          <a:p>
            <a:r>
              <a:rPr lang="en-US" sz="1200" dirty="0">
                <a:solidFill>
                  <a:schemeClr val="bg1"/>
                </a:solidFill>
              </a:rPr>
              <a:t>Flicker: Petty Officer 3</a:t>
            </a:r>
            <a:r>
              <a:rPr lang="en-US" sz="1200" baseline="30000" dirty="0">
                <a:solidFill>
                  <a:schemeClr val="bg1"/>
                </a:solidFill>
              </a:rPr>
              <a:t>rd</a:t>
            </a:r>
            <a:r>
              <a:rPr lang="en-US" sz="1200" dirty="0">
                <a:solidFill>
                  <a:schemeClr val="bg1"/>
                </a:solidFill>
              </a:rPr>
              <a:t> Class Patrick Kelley</a:t>
            </a:r>
          </a:p>
        </p:txBody>
      </p:sp>
    </p:spTree>
    <p:extLst>
      <p:ext uri="{BB962C8B-B14F-4D97-AF65-F5344CB8AC3E}">
        <p14:creationId xmlns:p14="http://schemas.microsoft.com/office/powerpoint/2010/main" val="270912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505"/>
            <a:ext cx="10515600" cy="1394039"/>
          </a:xfrm>
        </p:spPr>
        <p:txBody>
          <a:bodyPr/>
          <a:lstStyle/>
          <a:p>
            <a:r>
              <a:rPr lang="en-US" b="1" dirty="0"/>
              <a:t>Complex Emergencies</a:t>
            </a:r>
            <a:endParaRPr lang="en-US" dirty="0"/>
          </a:p>
        </p:txBody>
      </p:sp>
      <p:sp>
        <p:nvSpPr>
          <p:cNvPr id="3" name="Content Placeholder 2"/>
          <p:cNvSpPr>
            <a:spLocks noGrp="1"/>
          </p:cNvSpPr>
          <p:nvPr>
            <p:ph idx="1"/>
          </p:nvPr>
        </p:nvSpPr>
        <p:spPr>
          <a:xfrm>
            <a:off x="248356" y="1348740"/>
            <a:ext cx="11943644" cy="2478193"/>
          </a:xfrm>
        </p:spPr>
        <p:txBody>
          <a:bodyPr>
            <a:normAutofit/>
          </a:bodyPr>
          <a:lstStyle/>
          <a:p>
            <a:pPr marL="0" indent="0">
              <a:buNone/>
            </a:pPr>
            <a:r>
              <a:rPr lang="en-US" dirty="0"/>
              <a:t> “A humanitarian crisis in a country, region, or society where there is total or considerable breakdown of authority resulting from internal or external conflict and which requires an international response that goes beyond the mandate or capacity of any single agency and/ or the ongoing United Nations country 							program.”  (IASC, December 1994).</a:t>
            </a:r>
          </a:p>
          <a:p>
            <a:endParaRPr lang="en-US" dirty="0"/>
          </a:p>
        </p:txBody>
      </p:sp>
      <p:sp>
        <p:nvSpPr>
          <p:cNvPr id="6" name="TextBox 5"/>
          <p:cNvSpPr txBox="1"/>
          <p:nvPr/>
        </p:nvSpPr>
        <p:spPr>
          <a:xfrm>
            <a:off x="5665246" y="3704334"/>
            <a:ext cx="6526754" cy="3323987"/>
          </a:xfrm>
          <a:prstGeom prst="rect">
            <a:avLst/>
          </a:prstGeom>
          <a:noFill/>
        </p:spPr>
        <p:txBody>
          <a:bodyPr wrap="square" rtlCol="0">
            <a:spAutoFit/>
          </a:bodyPr>
          <a:lstStyle/>
          <a:p>
            <a:r>
              <a:rPr lang="en-US" sz="2400" b="1" dirty="0"/>
              <a:t>Example: </a:t>
            </a:r>
            <a:r>
              <a:rPr lang="en-US" sz="2400" dirty="0"/>
              <a:t>The Syrian civil war has led to mass displacement internally, and into neighboring Turkey, Lebanon, Jordan, Iraq, and Egypt. There has been ongoing bombardment and insecurity in large parts of the country over a six-year period, with access to essential humanitarian assistance and services restricted for parts of Syria including food and emergency medical treatment. </a:t>
            </a:r>
          </a:p>
          <a:p>
            <a:endParaRPr lang="en-US" dirty="0"/>
          </a:p>
        </p:txBody>
      </p:sp>
      <p:pic>
        <p:nvPicPr>
          <p:cNvPr id="7" name="Picture 6" descr="Image of global aerial views of Za'atari Refugee Camp in Jord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56" y="3298826"/>
            <a:ext cx="5339505" cy="3272684"/>
          </a:xfrm>
          <a:prstGeom prst="rect">
            <a:avLst/>
          </a:prstGeom>
        </p:spPr>
      </p:pic>
    </p:spTree>
    <p:extLst>
      <p:ext uri="{BB962C8B-B14F-4D97-AF65-F5344CB8AC3E}">
        <p14:creationId xmlns:p14="http://schemas.microsoft.com/office/powerpoint/2010/main" val="297171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18093" y="575733"/>
            <a:ext cx="10171641" cy="1185333"/>
          </a:xfrm>
        </p:spPr>
        <p:txBody>
          <a:bodyPr>
            <a:normAutofit/>
          </a:bodyPr>
          <a:lstStyle/>
          <a:p>
            <a:pPr algn="l"/>
            <a:r>
              <a:rPr lang="en-US" altLang="en-US" b="1" dirty="0"/>
              <a:t>The Humanitarian Imperative comes first…</a:t>
            </a:r>
          </a:p>
        </p:txBody>
      </p:sp>
      <p:sp>
        <p:nvSpPr>
          <p:cNvPr id="2" name="Content Placeholder 1"/>
          <p:cNvSpPr>
            <a:spLocks noGrp="1"/>
          </p:cNvSpPr>
          <p:nvPr>
            <p:ph idx="1"/>
          </p:nvPr>
        </p:nvSpPr>
        <p:spPr>
          <a:xfrm>
            <a:off x="1981199" y="2133601"/>
            <a:ext cx="9757719" cy="4193058"/>
          </a:xfrm>
        </p:spPr>
        <p:txBody>
          <a:bodyPr/>
          <a:lstStyle/>
          <a:p>
            <a:pPr marL="0" indent="0">
              <a:buNone/>
              <a:defRPr/>
            </a:pPr>
            <a:r>
              <a:rPr lang="en-US" dirty="0"/>
              <a:t>The primary motivation is to prevent or alleviate human suffering arising out of disaster or conflict. </a:t>
            </a:r>
            <a:r>
              <a:rPr lang="en-US" i="1" dirty="0"/>
              <a:t>(Red Cross NGO Code of Conduct, </a:t>
            </a:r>
            <a:r>
              <a:rPr lang="en-US" sz="3200" i="1" dirty="0"/>
              <a:t>SPHERE Project)</a:t>
            </a:r>
          </a:p>
          <a:p>
            <a:pPr marL="0" indent="0">
              <a:buNone/>
              <a:defRPr/>
            </a:pPr>
            <a:endParaRPr lang="en-US" dirty="0"/>
          </a:p>
          <a:p>
            <a:pPr marL="0" indent="0">
              <a:buNone/>
              <a:defRPr/>
            </a:pPr>
            <a:r>
              <a:rPr lang="en-US" dirty="0"/>
              <a:t>Humanitarian agencies must maintain their ability to obtain and sustain access to all vulnerable populations, and to negotiate such access with all parties to the conflict. </a:t>
            </a:r>
          </a:p>
          <a:p>
            <a:pPr marL="0" indent="0">
              <a:buNone/>
              <a:defRPr/>
            </a:pPr>
            <a:r>
              <a:rPr lang="en-US" sz="1800" i="1" dirty="0"/>
              <a:t> </a:t>
            </a:r>
          </a:p>
        </p:txBody>
      </p:sp>
      <p:sp>
        <p:nvSpPr>
          <p:cNvPr id="3" name="Rectangle 2"/>
          <p:cNvSpPr/>
          <p:nvPr/>
        </p:nvSpPr>
        <p:spPr>
          <a:xfrm>
            <a:off x="7342852" y="6488668"/>
            <a:ext cx="4849148" cy="369332"/>
          </a:xfrm>
          <a:prstGeom prst="rect">
            <a:avLst/>
          </a:prstGeom>
        </p:spPr>
        <p:txBody>
          <a:bodyPr wrap="none">
            <a:spAutoFit/>
          </a:bodyPr>
          <a:lstStyle/>
          <a:p>
            <a:r>
              <a:rPr lang="en-US" dirty="0"/>
              <a:t>Activity 2.2. Humanitarian objectives &amp; principles </a:t>
            </a:r>
          </a:p>
        </p:txBody>
      </p:sp>
    </p:spTree>
    <p:extLst>
      <p:ext uri="{BB962C8B-B14F-4D97-AF65-F5344CB8AC3E}">
        <p14:creationId xmlns:p14="http://schemas.microsoft.com/office/powerpoint/2010/main" val="227479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9737" y="378208"/>
            <a:ext cx="11266663" cy="1247392"/>
          </a:xfrm>
        </p:spPr>
        <p:txBody>
          <a:bodyPr>
            <a:normAutofit/>
          </a:bodyPr>
          <a:lstStyle/>
          <a:p>
            <a:r>
              <a:rPr lang="en-US" altLang="en-US" sz="5400" b="1" dirty="0"/>
              <a:t>Key Humanitarian Principles* </a:t>
            </a:r>
          </a:p>
        </p:txBody>
      </p:sp>
      <p:sp>
        <p:nvSpPr>
          <p:cNvPr id="3" name="Content Placeholder 2"/>
          <p:cNvSpPr>
            <a:spLocks noGrp="1"/>
          </p:cNvSpPr>
          <p:nvPr>
            <p:ph idx="1"/>
          </p:nvPr>
        </p:nvSpPr>
        <p:spPr>
          <a:xfrm>
            <a:off x="569737" y="1625600"/>
            <a:ext cx="10922352" cy="4694989"/>
          </a:xfrm>
          <a:extLst/>
        </p:spPr>
        <p:txBody>
          <a:bodyPr>
            <a:normAutofit/>
          </a:bodyPr>
          <a:lstStyle/>
          <a:p>
            <a:pPr marL="508000" indent="-508000">
              <a:defRPr/>
            </a:pPr>
            <a:r>
              <a:rPr lang="en-US" sz="4800" dirty="0"/>
              <a:t>Humanity</a:t>
            </a:r>
          </a:p>
          <a:p>
            <a:pPr marL="508000" indent="-508000">
              <a:defRPr/>
            </a:pPr>
            <a:r>
              <a:rPr lang="en-US" sz="4800" dirty="0"/>
              <a:t>Impartiality</a:t>
            </a:r>
          </a:p>
          <a:p>
            <a:pPr marL="508000" indent="-508000">
              <a:defRPr/>
            </a:pPr>
            <a:r>
              <a:rPr lang="en-US" sz="4800" dirty="0"/>
              <a:t>Independence</a:t>
            </a:r>
          </a:p>
          <a:p>
            <a:pPr marL="508000" indent="-508000">
              <a:defRPr/>
            </a:pPr>
            <a:r>
              <a:rPr lang="en-US" sz="4800" dirty="0"/>
              <a:t>Neutrality</a:t>
            </a:r>
          </a:p>
        </p:txBody>
      </p:sp>
      <p:sp>
        <p:nvSpPr>
          <p:cNvPr id="2" name="TextBox 1"/>
          <p:cNvSpPr txBox="1"/>
          <p:nvPr/>
        </p:nvSpPr>
        <p:spPr>
          <a:xfrm>
            <a:off x="4437648" y="6272462"/>
            <a:ext cx="7946857" cy="800219"/>
          </a:xfrm>
          <a:prstGeom prst="rect">
            <a:avLst/>
          </a:prstGeom>
          <a:noFill/>
        </p:spPr>
        <p:txBody>
          <a:bodyPr wrap="square" rtlCol="0">
            <a:spAutoFit/>
          </a:bodyPr>
          <a:lstStyle/>
          <a:p>
            <a:r>
              <a:rPr lang="en-US" sz="1400" dirty="0"/>
              <a:t>*CHS Alliance (2014). </a:t>
            </a:r>
            <a:r>
              <a:rPr lang="en-US" sz="1400" i="1" dirty="0"/>
              <a:t>Core Humanitarian Standard on Quality and Accountability, </a:t>
            </a:r>
            <a:r>
              <a:rPr lang="en-US" sz="1400" dirty="0"/>
              <a:t>p. 8. Retrieved from </a:t>
            </a:r>
            <a:r>
              <a:rPr lang="en-US" sz="1400" u="sng" dirty="0">
                <a:hlinkClick r:id="rId3"/>
              </a:rPr>
              <a:t>https://corehumanitarianstandard.org/files/files/Core%20Humanitarian%20Standard%20-%20English.pdf</a:t>
            </a:r>
            <a:endParaRPr lang="en-US" sz="1400" dirty="0"/>
          </a:p>
          <a:p>
            <a:endParaRPr lang="en-US" dirty="0"/>
          </a:p>
        </p:txBody>
      </p:sp>
    </p:spTree>
    <p:extLst>
      <p:ext uri="{BB962C8B-B14F-4D97-AF65-F5344CB8AC3E}">
        <p14:creationId xmlns:p14="http://schemas.microsoft.com/office/powerpoint/2010/main" val="37365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Humanitarian Principle 1</a:t>
            </a:r>
          </a:p>
        </p:txBody>
      </p:sp>
      <p:sp>
        <p:nvSpPr>
          <p:cNvPr id="3" name="Content Placeholder 2"/>
          <p:cNvSpPr>
            <a:spLocks noGrp="1"/>
          </p:cNvSpPr>
          <p:nvPr>
            <p:ph idx="1"/>
          </p:nvPr>
        </p:nvSpPr>
        <p:spPr/>
        <p:txBody>
          <a:bodyPr/>
          <a:lstStyle/>
          <a:p>
            <a:pPr marL="0" indent="0">
              <a:buNone/>
            </a:pPr>
            <a:r>
              <a:rPr lang="en-US" sz="3200" u="sng" dirty="0"/>
              <a:t>Humanity</a:t>
            </a:r>
            <a:r>
              <a:rPr lang="en-US" sz="3200" dirty="0"/>
              <a:t>: Human suffering must be addressed wherever it is found. The purpose of humanitarian action is to protect life and ensure respect for human beings.</a:t>
            </a:r>
            <a:endParaRPr lang="en-US" dirty="0"/>
          </a:p>
        </p:txBody>
      </p:sp>
      <p:sp>
        <p:nvSpPr>
          <p:cNvPr id="4" name="Rectangle 3"/>
          <p:cNvSpPr/>
          <p:nvPr/>
        </p:nvSpPr>
        <p:spPr>
          <a:xfrm>
            <a:off x="7342852" y="6488668"/>
            <a:ext cx="4849148" cy="369332"/>
          </a:xfrm>
          <a:prstGeom prst="rect">
            <a:avLst/>
          </a:prstGeom>
        </p:spPr>
        <p:txBody>
          <a:bodyPr wrap="none">
            <a:spAutoFit/>
          </a:bodyPr>
          <a:lstStyle/>
          <a:p>
            <a:r>
              <a:rPr lang="en-US" dirty="0"/>
              <a:t>Activity 2.2. Humanitarian objectives &amp; principles </a:t>
            </a:r>
          </a:p>
        </p:txBody>
      </p:sp>
    </p:spTree>
    <p:extLst>
      <p:ext uri="{BB962C8B-B14F-4D97-AF65-F5344CB8AC3E}">
        <p14:creationId xmlns:p14="http://schemas.microsoft.com/office/powerpoint/2010/main" val="362745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1962</Words>
  <Application>Microsoft Office PowerPoint</Application>
  <PresentationFormat>Widescreen</PresentationFormat>
  <Paragraphs>171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Akzidenz Grotesk BE</vt:lpstr>
      <vt:lpstr>Arial</vt:lpstr>
      <vt:lpstr>Calibri</vt:lpstr>
      <vt:lpstr>Calibri Light</vt:lpstr>
      <vt:lpstr>Office Theme</vt:lpstr>
      <vt:lpstr>Strengthening the Role of Women with Disabilities</vt:lpstr>
      <vt:lpstr>What is a Humanitarian Crisis? </vt:lpstr>
      <vt:lpstr>What are different types of crises?</vt:lpstr>
      <vt:lpstr>Natural Disasters</vt:lpstr>
      <vt:lpstr>Man-made disasters</vt:lpstr>
      <vt:lpstr>Complex Emergencies</vt:lpstr>
      <vt:lpstr>The Humanitarian Imperative comes first…</vt:lpstr>
      <vt:lpstr>Key Humanitarian Principles* </vt:lpstr>
      <vt:lpstr>Key Humanitarian Principle 1</vt:lpstr>
      <vt:lpstr>Key Humanitarian Principle 2</vt:lpstr>
      <vt:lpstr>Key Humanitarian Principle 3</vt:lpstr>
      <vt:lpstr>Key Humanitarian Principle 4</vt:lpstr>
      <vt:lpstr>What is protection mainstreaming? </vt:lpstr>
      <vt:lpstr>Prioritizing the Safety and Dignity of Affected Populations</vt:lpstr>
      <vt:lpstr>Non-Discrimination and Meaningful Access to Assistance and Services</vt:lpstr>
      <vt:lpstr>Accountability</vt:lpstr>
      <vt:lpstr>Participation and Empowerment</vt:lpstr>
      <vt:lpstr>What is the difference between refugees and IDPs? </vt:lpstr>
      <vt:lpstr>Mapping the Stakeholders</vt:lpstr>
      <vt:lpstr>Elements of the Humanitarian Program Cycle (HPC)</vt:lpstr>
      <vt:lpstr>Coordination</vt:lpstr>
      <vt:lpstr>Needs Assessment</vt:lpstr>
      <vt:lpstr>Analysis</vt:lpstr>
      <vt:lpstr>Response Planning</vt:lpstr>
      <vt:lpstr>Resource Mobilization</vt:lpstr>
      <vt:lpstr>Implementation &amp; Monitoring &amp;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Role of Women with Disabilities</dc:title>
  <dc:creator>Boram Lee</dc:creator>
  <cp:lastModifiedBy>Boram Lee</cp:lastModifiedBy>
  <cp:revision>77</cp:revision>
  <dcterms:created xsi:type="dcterms:W3CDTF">2016-12-22T18:17:26Z</dcterms:created>
  <dcterms:modified xsi:type="dcterms:W3CDTF">2017-02-24T19:49:01Z</dcterms:modified>
</cp:coreProperties>
</file>